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Lst>
  <p:notesMasterIdLst>
    <p:notesMasterId r:id="rId103"/>
  </p:notesMasterIdLst>
  <p:handoutMasterIdLst>
    <p:handoutMasterId r:id="rId104"/>
  </p:handoutMasterIdLst>
  <p:sldIdLst>
    <p:sldId id="256" r:id="rId6"/>
    <p:sldId id="478" r:id="rId7"/>
    <p:sldId id="479" r:id="rId8"/>
    <p:sldId id="257" r:id="rId9"/>
    <p:sldId id="480" r:id="rId10"/>
    <p:sldId id="481" r:id="rId11"/>
    <p:sldId id="482" r:id="rId12"/>
    <p:sldId id="261" r:id="rId13"/>
    <p:sldId id="262" r:id="rId14"/>
    <p:sldId id="263" r:id="rId15"/>
    <p:sldId id="264" r:id="rId16"/>
    <p:sldId id="265" r:id="rId17"/>
    <p:sldId id="266" r:id="rId18"/>
    <p:sldId id="483" r:id="rId19"/>
    <p:sldId id="267" r:id="rId20"/>
    <p:sldId id="484" r:id="rId21"/>
    <p:sldId id="485" r:id="rId22"/>
    <p:sldId id="486" r:id="rId23"/>
    <p:sldId id="268" r:id="rId24"/>
    <p:sldId id="487" r:id="rId25"/>
    <p:sldId id="269" r:id="rId26"/>
    <p:sldId id="270" r:id="rId27"/>
    <p:sldId id="488" r:id="rId28"/>
    <p:sldId id="489" r:id="rId29"/>
    <p:sldId id="490" r:id="rId30"/>
    <p:sldId id="271" r:id="rId31"/>
    <p:sldId id="272" r:id="rId32"/>
    <p:sldId id="491" r:id="rId33"/>
    <p:sldId id="492" r:id="rId34"/>
    <p:sldId id="273" r:id="rId35"/>
    <p:sldId id="274" r:id="rId36"/>
    <p:sldId id="493" r:id="rId37"/>
    <p:sldId id="413" r:id="rId38"/>
    <p:sldId id="494" r:id="rId39"/>
    <p:sldId id="278" r:id="rId40"/>
    <p:sldId id="495" r:id="rId41"/>
    <p:sldId id="279" r:id="rId42"/>
    <p:sldId id="496" r:id="rId43"/>
    <p:sldId id="497" r:id="rId44"/>
    <p:sldId id="498" r:id="rId45"/>
    <p:sldId id="422" r:id="rId46"/>
    <p:sldId id="499" r:id="rId47"/>
    <p:sldId id="500" r:id="rId48"/>
    <p:sldId id="501" r:id="rId49"/>
    <p:sldId id="426" r:id="rId50"/>
    <p:sldId id="427" r:id="rId51"/>
    <p:sldId id="502" r:id="rId52"/>
    <p:sldId id="503" r:id="rId53"/>
    <p:sldId id="431" r:id="rId54"/>
    <p:sldId id="504" r:id="rId55"/>
    <p:sldId id="434" r:id="rId56"/>
    <p:sldId id="435" r:id="rId57"/>
    <p:sldId id="436" r:id="rId58"/>
    <p:sldId id="437" r:id="rId59"/>
    <p:sldId id="505" r:id="rId60"/>
    <p:sldId id="506" r:id="rId61"/>
    <p:sldId id="438" r:id="rId62"/>
    <p:sldId id="507" r:id="rId63"/>
    <p:sldId id="508" r:id="rId64"/>
    <p:sldId id="440" r:id="rId65"/>
    <p:sldId id="441" r:id="rId66"/>
    <p:sldId id="509" r:id="rId67"/>
    <p:sldId id="443" r:id="rId68"/>
    <p:sldId id="444" r:id="rId69"/>
    <p:sldId id="445" r:id="rId70"/>
    <p:sldId id="510" r:id="rId71"/>
    <p:sldId id="511" r:id="rId72"/>
    <p:sldId id="449" r:id="rId73"/>
    <p:sldId id="512" r:id="rId74"/>
    <p:sldId id="451" r:id="rId75"/>
    <p:sldId id="452" r:id="rId76"/>
    <p:sldId id="513" r:id="rId77"/>
    <p:sldId id="514" r:id="rId78"/>
    <p:sldId id="456" r:id="rId79"/>
    <p:sldId id="457" r:id="rId80"/>
    <p:sldId id="515" r:id="rId81"/>
    <p:sldId id="516" r:id="rId82"/>
    <p:sldId id="517" r:id="rId83"/>
    <p:sldId id="518" r:id="rId84"/>
    <p:sldId id="519" r:id="rId85"/>
    <p:sldId id="463" r:id="rId86"/>
    <p:sldId id="464" r:id="rId87"/>
    <p:sldId id="465" r:id="rId88"/>
    <p:sldId id="466" r:id="rId89"/>
    <p:sldId id="467" r:id="rId90"/>
    <p:sldId id="527" r:id="rId91"/>
    <p:sldId id="468" r:id="rId92"/>
    <p:sldId id="521" r:id="rId93"/>
    <p:sldId id="526" r:id="rId94"/>
    <p:sldId id="470" r:id="rId95"/>
    <p:sldId id="520" r:id="rId96"/>
    <p:sldId id="472" r:id="rId97"/>
    <p:sldId id="473" r:id="rId98"/>
    <p:sldId id="522" r:id="rId99"/>
    <p:sldId id="523" r:id="rId100"/>
    <p:sldId id="524" r:id="rId101"/>
    <p:sldId id="525" r:id="rId10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752" autoAdjust="0"/>
    <p:restoredTop sz="94660"/>
  </p:normalViewPr>
  <p:slideViewPr>
    <p:cSldViewPr>
      <p:cViewPr varScale="1">
        <p:scale>
          <a:sx n="78" d="100"/>
          <a:sy n="78" d="100"/>
        </p:scale>
        <p:origin x="55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theme" Target="theme/theme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dirty="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atin typeface="Arial" charset="0"/>
                <a:cs typeface="Arial" charset="0"/>
              </a:defRPr>
            </a:lvl1pPr>
          </a:lstStyle>
          <a:p>
            <a:pPr>
              <a:defRPr/>
            </a:pPr>
            <a:fld id="{3088EA1B-D609-4B9A-A7F1-12ED801DC730}" type="datetimeFigureOut">
              <a:rPr lang="en-US"/>
              <a:pPr>
                <a:defRPr/>
              </a:pPr>
              <a:t>3/30/2016</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dirty="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D7496539-D67A-48D9-A167-7D3F1CC61A11}" type="slidenum">
              <a:rPr lang="en-US" altLang="en-US"/>
              <a:pPr/>
              <a:t>‹#›</a:t>
            </a:fld>
            <a:endParaRPr lang="en-US" altLang="en-US"/>
          </a:p>
        </p:txBody>
      </p:sp>
    </p:spTree>
    <p:extLst>
      <p:ext uri="{BB962C8B-B14F-4D97-AF65-F5344CB8AC3E}">
        <p14:creationId xmlns:p14="http://schemas.microsoft.com/office/powerpoint/2010/main" val="4029807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4B31BDCB-B502-40D5-80FA-3CC4E3B0B0AD}" type="datetimeFigureOut">
              <a:rPr lang="en-US"/>
              <a:pPr>
                <a:defRPr/>
              </a:pPr>
              <a:t>3/30/2016</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panose="020F0502020204030204" pitchFamily="34" charset="0"/>
              </a:defRPr>
            </a:lvl1pPr>
          </a:lstStyle>
          <a:p>
            <a:fld id="{F2B2E659-C1CE-4C81-A3C7-427CAC9E4D81}" type="slidenum">
              <a:rPr lang="en-US" altLang="en-US"/>
              <a:pPr/>
              <a:t>‹#›</a:t>
            </a:fld>
            <a:endParaRPr lang="en-US" altLang="en-US"/>
          </a:p>
        </p:txBody>
      </p:sp>
    </p:spTree>
    <p:extLst>
      <p:ext uri="{BB962C8B-B14F-4D97-AF65-F5344CB8AC3E}">
        <p14:creationId xmlns:p14="http://schemas.microsoft.com/office/powerpoint/2010/main" val="29024718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9108074 w 5760"/>
                <a:gd name="T3" fmla="*/ 0 h 528"/>
                <a:gd name="T4" fmla="*/ 9108074 w 5760"/>
                <a:gd name="T5" fmla="*/ 838869 h 528"/>
                <a:gd name="T6" fmla="*/ 7590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fld id="{04B7820C-D27A-46FE-95D4-EF76B15E1CEC}" type="datetime1">
              <a:rPr lang="en-US"/>
              <a:pPr>
                <a:defRPr/>
              </a:pPr>
              <a:t>3/30/2016</a:t>
            </a:fld>
            <a:endParaRPr lang="en-US" dirty="0"/>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7FE010A7-5B22-4AB1-9617-AF014FF0CBFD}" type="slidenum">
              <a:rPr lang="en-US" altLang="en-US"/>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dirty="0" smtClean="0">
                <a:solidFill>
                  <a:schemeClr val="accent1">
                    <a:tint val="20000"/>
                  </a:schemeClr>
                </a:solidFill>
              </a:defRPr>
            </a:lvl1pPr>
            <a:extLst/>
          </a:lstStyle>
          <a:p>
            <a:pPr>
              <a:defRPr/>
            </a:pPr>
            <a:r>
              <a:rPr lang="en-US"/>
              <a:t>©1992-2014 by Pearson Education, Inc. All Rights Reserved.</a:t>
            </a:r>
          </a:p>
        </p:txBody>
      </p:sp>
    </p:spTree>
    <p:extLst>
      <p:ext uri="{BB962C8B-B14F-4D97-AF65-F5344CB8AC3E}">
        <p14:creationId xmlns:p14="http://schemas.microsoft.com/office/powerpoint/2010/main" val="688196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B0D09D8D-0C3F-4AFF-AC3B-B8C8FA952F4A}" type="datetime1">
              <a:rPr lang="en-US"/>
              <a:pPr>
                <a:defRPr/>
              </a:pPr>
              <a:t>3/30/2016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6848C038-2A1E-4161-B333-6CA2AFB56DD8}" type="slidenum">
              <a:rPr lang="en-US" altLang="en-US"/>
              <a:pPr/>
              <a:t>‹#›</a:t>
            </a:fld>
            <a:endParaRPr lang="en-US" altLang="en-US"/>
          </a:p>
        </p:txBody>
      </p:sp>
    </p:spTree>
    <p:extLst>
      <p:ext uri="{BB962C8B-B14F-4D97-AF65-F5344CB8AC3E}">
        <p14:creationId xmlns:p14="http://schemas.microsoft.com/office/powerpoint/2010/main" val="239798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B97697FD-7D8E-4B5D-957D-71E0AA08C53F}" type="datetime1">
              <a:rPr lang="en-US"/>
              <a:pPr>
                <a:defRPr/>
              </a:pPr>
              <a:t>3/30/2016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546F6EA8-3639-43BE-9FA9-48E6B9FC066A}" type="slidenum">
              <a:rPr lang="en-US" altLang="en-US"/>
              <a:pPr/>
              <a:t>‹#›</a:t>
            </a:fld>
            <a:endParaRPr lang="en-US" altLang="en-US"/>
          </a:p>
        </p:txBody>
      </p:sp>
    </p:spTree>
    <p:extLst>
      <p:ext uri="{BB962C8B-B14F-4D97-AF65-F5344CB8AC3E}">
        <p14:creationId xmlns:p14="http://schemas.microsoft.com/office/powerpoint/2010/main" val="2130125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lvl1pPr>
              <a:spcBef>
                <a:spcPts val="600"/>
              </a:spcBef>
              <a:spcAft>
                <a:spcPts val="600"/>
              </a:spcAft>
              <a:defRPr>
                <a:latin typeface="Calibri" panose="020F0502020204030204" pitchFamily="34" charset="0"/>
              </a:defRPr>
            </a:lvl1pPr>
            <a:lvl2pPr>
              <a:spcBef>
                <a:spcPts val="600"/>
              </a:spcBef>
              <a:spcAft>
                <a:spcPts val="600"/>
              </a:spcAft>
              <a:defRPr>
                <a:latin typeface="Calibri" panose="020F0502020204030204" pitchFamily="34" charset="0"/>
              </a:defRPr>
            </a:lvl2pPr>
            <a:lvl3pPr>
              <a:spcBef>
                <a:spcPts val="600"/>
              </a:spcBef>
              <a:spcAft>
                <a:spcPts val="600"/>
              </a:spcAft>
              <a:defRPr>
                <a:latin typeface="Calibri" panose="020F0502020204030204" pitchFamily="34" charset="0"/>
              </a:defRPr>
            </a:lvl3pPr>
            <a:lvl4pPr>
              <a:spcBef>
                <a:spcPts val="600"/>
              </a:spcBef>
              <a:spcAft>
                <a:spcPts val="600"/>
              </a:spcAft>
              <a:defRPr>
                <a:latin typeface="Calibri" panose="020F0502020204030204" pitchFamily="34" charset="0"/>
              </a:defRPr>
            </a:lvl4pPr>
            <a:lvl5pPr>
              <a:spcBef>
                <a:spcPts val="600"/>
              </a:spcBef>
              <a:spcAft>
                <a:spcPts val="600"/>
              </a:spcAft>
              <a:defRPr>
                <a:latin typeface="Calibri" panose="020F0502020204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192A26CD-E17F-4308-B17D-D4A768CF929D}" type="datetime1">
              <a:rPr lang="en-US"/>
              <a:pPr>
                <a:defRPr/>
              </a:pPr>
              <a:t>3/30/2016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DB5D568B-B1C1-4470-B4F8-E071FF74F5AB}" type="slidenum">
              <a:rPr lang="en-US" altLang="en-US"/>
              <a:pPr/>
              <a:t>‹#›</a:t>
            </a:fld>
            <a:endParaRPr lang="en-US" altLang="en-US"/>
          </a:p>
        </p:txBody>
      </p:sp>
    </p:spTree>
    <p:extLst>
      <p:ext uri="{BB962C8B-B14F-4D97-AF65-F5344CB8AC3E}">
        <p14:creationId xmlns:p14="http://schemas.microsoft.com/office/powerpoint/2010/main" val="413893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smtClean="0"/>
            </a:lvl1pPr>
            <a:extLst/>
          </a:lstStyle>
          <a:p>
            <a:pPr>
              <a:defRPr/>
            </a:pPr>
            <a:fld id="{D4F14E2C-F57E-4576-9D39-EAB21040C6A1}" type="datetime1">
              <a:rPr lang="en-US"/>
              <a:pPr>
                <a:defRPr/>
              </a:pPr>
              <a:t>3/30/2016</a:t>
            </a:fld>
            <a:endParaRPr lang="en-US" dirty="0"/>
          </a:p>
        </p:txBody>
      </p:sp>
      <p:sp>
        <p:nvSpPr>
          <p:cNvPr id="8" name="Footer Placeholder 4"/>
          <p:cNvSpPr>
            <a:spLocks noGrp="1"/>
          </p:cNvSpPr>
          <p:nvPr>
            <p:ph type="ftr" sz="quarter" idx="11"/>
          </p:nvPr>
        </p:nvSpPr>
        <p:spPr>
          <a:xfrm>
            <a:off x="4114800" y="6408738"/>
            <a:ext cx="2616200" cy="365125"/>
          </a:xfrm>
        </p:spPr>
        <p:txBody>
          <a:bodyPr/>
          <a:lstStyle>
            <a:lvl1pPr>
              <a:defRPr dirty="0" smtClean="0"/>
            </a:lvl1pPr>
            <a:extLst/>
          </a:lstStyle>
          <a:p>
            <a:pPr>
              <a:defRPr/>
            </a:pPr>
            <a:r>
              <a:rPr lang="en-US"/>
              <a:t>©1992-2014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B92CA066-3E32-4CD6-ABCF-DA0F7E8AAA36}" type="slidenum">
              <a:rPr lang="en-US" altLang="en-US"/>
              <a:pPr/>
              <a:t>‹#›</a:t>
            </a:fld>
            <a:endParaRPr lang="en-US" altLang="en-US"/>
          </a:p>
        </p:txBody>
      </p:sp>
    </p:spTree>
    <p:extLst>
      <p:ext uri="{BB962C8B-B14F-4D97-AF65-F5344CB8AC3E}">
        <p14:creationId xmlns:p14="http://schemas.microsoft.com/office/powerpoint/2010/main" val="124467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fld id="{ED7E6676-CF92-48C2-BE5B-52193D5465B3}" type="datetime1">
              <a:rPr lang="en-US"/>
              <a:pPr>
                <a:defRPr/>
              </a:pPr>
              <a:t>3/30/2016</a:t>
            </a:fld>
            <a:endParaRPr lang="en-US" dirty="0"/>
          </a:p>
        </p:txBody>
      </p:sp>
      <p:sp>
        <p:nvSpPr>
          <p:cNvPr id="7" name="Footer Placeholder 4"/>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53B1DFEA-B00F-46AC-8890-389785DBE62D}" type="slidenum">
              <a:rPr lang="en-US" altLang="en-US"/>
              <a:pPr/>
              <a:t>‹#›</a:t>
            </a:fld>
            <a:endParaRPr lang="en-US" altLang="en-US"/>
          </a:p>
        </p:txBody>
      </p:sp>
    </p:spTree>
    <p:extLst>
      <p:ext uri="{BB962C8B-B14F-4D97-AF65-F5344CB8AC3E}">
        <p14:creationId xmlns:p14="http://schemas.microsoft.com/office/powerpoint/2010/main" val="14735988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smtClean="0"/>
            </a:lvl1pPr>
            <a:extLst/>
          </a:lstStyle>
          <a:p>
            <a:pPr>
              <a:defRPr/>
            </a:pPr>
            <a:fld id="{BA9E03BF-F196-4D79-8900-9FEBD3CF2986}" type="datetime1">
              <a:rPr lang="en-US"/>
              <a:pPr>
                <a:defRPr/>
              </a:pPr>
              <a:t>3/30/2016</a:t>
            </a:fld>
            <a:endParaRPr lang="en-US" dirty="0"/>
          </a:p>
        </p:txBody>
      </p:sp>
      <p:sp>
        <p:nvSpPr>
          <p:cNvPr id="6" name="Footer Placeholder 5"/>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A527126D-359E-4DF0-A79E-FED0BB88E925}" type="slidenum">
              <a:rPr lang="en-US" altLang="en-US"/>
              <a:pPr/>
              <a:t>‹#›</a:t>
            </a:fld>
            <a:endParaRPr lang="en-US" altLang="en-US"/>
          </a:p>
        </p:txBody>
      </p:sp>
    </p:spTree>
    <p:extLst>
      <p:ext uri="{BB962C8B-B14F-4D97-AF65-F5344CB8AC3E}">
        <p14:creationId xmlns:p14="http://schemas.microsoft.com/office/powerpoint/2010/main" val="104526197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extLst/>
          </a:lstStyle>
          <a:p>
            <a:pPr>
              <a:defRPr/>
            </a:pPr>
            <a:fld id="{7E8CD610-B45F-4617-BB7C-C42180EA983D}" type="datetime1">
              <a:rPr lang="en-US"/>
              <a:pPr>
                <a:defRPr/>
              </a:pPr>
              <a:t>3/30/2016</a:t>
            </a:fld>
            <a:endParaRPr lang="en-US" dirty="0"/>
          </a:p>
        </p:txBody>
      </p:sp>
      <p:sp>
        <p:nvSpPr>
          <p:cNvPr id="8" name="Footer Placeholder 7"/>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2BE6C650-7877-4551-A2AE-68EFB296BB20}" type="slidenum">
              <a:rPr lang="en-US" altLang="en-US"/>
              <a:pPr/>
              <a:t>‹#›</a:t>
            </a:fld>
            <a:endParaRPr lang="en-US" altLang="en-US"/>
          </a:p>
        </p:txBody>
      </p:sp>
    </p:spTree>
    <p:extLst>
      <p:ext uri="{BB962C8B-B14F-4D97-AF65-F5344CB8AC3E}">
        <p14:creationId xmlns:p14="http://schemas.microsoft.com/office/powerpoint/2010/main" val="96002600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extLst/>
          </a:lstStyle>
          <a:p>
            <a:pPr>
              <a:defRPr/>
            </a:pPr>
            <a:fld id="{285E62EA-69BE-4A05-9952-798233F48BB9}" type="datetime1">
              <a:rPr lang="en-US"/>
              <a:pPr>
                <a:defRPr/>
              </a:pPr>
              <a:t>3/30/2016</a:t>
            </a:fld>
            <a:endParaRPr lang="en-US" dirty="0"/>
          </a:p>
        </p:txBody>
      </p:sp>
      <p:sp>
        <p:nvSpPr>
          <p:cNvPr id="4" name="Footer Placeholder 3"/>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301D8970-A614-4641-9889-25FB2DC04DD0}" type="slidenum">
              <a:rPr lang="en-US" altLang="en-US"/>
              <a:pPr/>
              <a:t>‹#›</a:t>
            </a:fld>
            <a:endParaRPr lang="en-US" altLang="en-US"/>
          </a:p>
        </p:txBody>
      </p:sp>
    </p:spTree>
    <p:extLst>
      <p:ext uri="{BB962C8B-B14F-4D97-AF65-F5344CB8AC3E}">
        <p14:creationId xmlns:p14="http://schemas.microsoft.com/office/powerpoint/2010/main" val="139305094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4273BBFC-901A-491D-9368-21B1F04E16E3}" type="datetime1">
              <a:rPr lang="en-US"/>
              <a:pPr>
                <a:defRPr/>
              </a:pPr>
              <a:t>3/30/2016</a:t>
            </a:fld>
            <a:endParaRPr lang="en-US" dirty="0"/>
          </a:p>
        </p:txBody>
      </p:sp>
      <p:sp>
        <p:nvSpPr>
          <p:cNvPr id="3"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5341C190-185E-49D3-BC23-FBF3D74226BA}" type="slidenum">
              <a:rPr lang="en-US" altLang="en-US"/>
              <a:pPr/>
              <a:t>‹#›</a:t>
            </a:fld>
            <a:endParaRPr lang="en-US" altLang="en-US"/>
          </a:p>
        </p:txBody>
      </p:sp>
    </p:spTree>
    <p:extLst>
      <p:ext uri="{BB962C8B-B14F-4D97-AF65-F5344CB8AC3E}">
        <p14:creationId xmlns:p14="http://schemas.microsoft.com/office/powerpoint/2010/main" val="51254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fld id="{D9DABE16-332E-4CDF-9C2B-DFC7223155C7}" type="datetime1">
              <a:rPr lang="en-US"/>
              <a:pPr>
                <a:defRPr/>
              </a:pPr>
              <a:t>3/30/2016</a:t>
            </a:fld>
            <a:endParaRPr lang="en-US" dirty="0"/>
          </a:p>
        </p:txBody>
      </p:sp>
      <p:sp>
        <p:nvSpPr>
          <p:cNvPr id="6" name="Footer Placeholder 5"/>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DAF9A0E2-5EC2-4172-AFFE-E392951B16FF}" type="slidenum">
              <a:rPr lang="en-US" altLang="en-US"/>
              <a:pPr/>
              <a:t>‹#›</a:t>
            </a:fld>
            <a:endParaRPr lang="en-US" altLang="en-US"/>
          </a:p>
        </p:txBody>
      </p:sp>
    </p:spTree>
    <p:extLst>
      <p:ext uri="{BB962C8B-B14F-4D97-AF65-F5344CB8AC3E}">
        <p14:creationId xmlns:p14="http://schemas.microsoft.com/office/powerpoint/2010/main" val="197383804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fld id="{849EACC8-5E54-4E12-AC27-6218779668B2}" type="datetime1">
              <a:rPr lang="en-US"/>
              <a:pPr>
                <a:defRPr/>
              </a:pPr>
              <a:t>3/30/2016</a:t>
            </a:fld>
            <a:endParaRPr lang="en-US" dirty="0"/>
          </a:p>
        </p:txBody>
      </p:sp>
      <p:sp>
        <p:nvSpPr>
          <p:cNvPr id="12" name="Footer Placeholder 5"/>
          <p:cNvSpPr>
            <a:spLocks noGrp="1"/>
          </p:cNvSpPr>
          <p:nvPr>
            <p:ph type="ftr" sz="quarter" idx="11"/>
          </p:nvPr>
        </p:nvSpPr>
        <p:spPr>
          <a:xfrm>
            <a:off x="4379913" y="6408738"/>
            <a:ext cx="2351087" cy="365125"/>
          </a:xfrm>
        </p:spPr>
        <p:txBody>
          <a:bodyPr/>
          <a:lstStyle>
            <a:lvl1pPr>
              <a:defRPr dirty="0" smtClean="0">
                <a:solidFill>
                  <a:schemeClr val="tx1"/>
                </a:solidFill>
              </a:defRPr>
            </a:lvl1pPr>
            <a:extLst/>
          </a:lstStyle>
          <a:p>
            <a:pPr>
              <a:defRPr/>
            </a:pPr>
            <a:r>
              <a:rPr lang="en-US"/>
              <a:t>©1992-2014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13EADD2A-F25F-40A9-B58B-BAF6DEE3CF0A}" type="slidenum">
              <a:rPr lang="en-US" altLang="en-US"/>
              <a:pPr/>
              <a:t>‹#›</a:t>
            </a:fld>
            <a:endParaRPr lang="en-US" altLang="en-US"/>
          </a:p>
        </p:txBody>
      </p:sp>
    </p:spTree>
    <p:extLst>
      <p:ext uri="{BB962C8B-B14F-4D97-AF65-F5344CB8AC3E}">
        <p14:creationId xmlns:p14="http://schemas.microsoft.com/office/powerpoint/2010/main" val="392959608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E01AC82C-3D35-4DB7-A6BC-2B098FD7E57D}" type="datetime1">
              <a:rPr lang="en-US"/>
              <a:pPr>
                <a:defRPr/>
              </a:pPr>
              <a:t>3/30/2016</a:t>
            </a:fld>
            <a:endParaRPr lang="en-US" dirty="0"/>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dirty="0" smtClean="0">
                <a:solidFill>
                  <a:schemeClr val="tx1"/>
                </a:solidFill>
                <a:latin typeface="+mn-lt"/>
                <a:cs typeface="+mn-cs"/>
              </a:defRPr>
            </a:lvl1pPr>
            <a:extLst/>
          </a:lstStyle>
          <a:p>
            <a:pPr>
              <a:defRPr/>
            </a:pPr>
            <a:r>
              <a:rPr lang="en-US"/>
              <a:t>©1992-2014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18CF0F7F-CE58-48AA-90AD-AFD4F04F14FD}" type="slidenum">
              <a:rPr lang="en-US" altLang="en-US"/>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62" r:id="rId7"/>
    <p:sldLayoutId id="2147483772" r:id="rId8"/>
    <p:sldLayoutId id="2147483773" r:id="rId9"/>
    <p:sldLayoutId id="2147483763" r:id="rId10"/>
    <p:sldLayoutId id="2147483764" r:id="rId11"/>
    <p:sldLayoutId id="214748376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hyperlink" Target="http://web.cerritos.edu/jwilson/SitePages/cis_280X/unique_ptr_examples.zip" TargetMode="Externa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fontAlgn="auto" hangingPunct="1">
              <a:spcAft>
                <a:spcPts val="0"/>
              </a:spcAft>
              <a:defRPr/>
            </a:pPr>
            <a:r>
              <a:rPr lang="en-US" dirty="0" smtClean="0">
                <a:solidFill>
                  <a:srgbClr val="3380E6"/>
                </a:solidFill>
                <a:latin typeface="Goudy Sans Medium"/>
              </a:rPr>
              <a:t>Chapter 17</a:t>
            </a:r>
            <a:br>
              <a:rPr lang="en-US" dirty="0" smtClean="0">
                <a:solidFill>
                  <a:srgbClr val="3380E6"/>
                </a:solidFill>
                <a:latin typeface="Goudy Sans Medium"/>
              </a:rPr>
            </a:br>
            <a:r>
              <a:rPr lang="en-US" dirty="0" smtClean="0">
                <a:solidFill>
                  <a:srgbClr val="3380E6"/>
                </a:solidFill>
                <a:latin typeface="Goudy Sans Medium"/>
              </a:rPr>
              <a:t>Exception Handling: </a:t>
            </a:r>
            <a:br>
              <a:rPr lang="en-US" dirty="0" smtClean="0">
                <a:solidFill>
                  <a:srgbClr val="3380E6"/>
                </a:solidFill>
                <a:latin typeface="Goudy Sans Medium"/>
              </a:rPr>
            </a:br>
            <a:r>
              <a:rPr lang="en-US" dirty="0" smtClean="0">
                <a:solidFill>
                  <a:srgbClr val="3380E6"/>
                </a:solidFill>
                <a:latin typeface="Goudy Sans Medium"/>
              </a:rPr>
              <a:t>A Deeper Look</a:t>
            </a:r>
          </a:p>
        </p:txBody>
      </p:sp>
      <p:sp>
        <p:nvSpPr>
          <p:cNvPr id="10243" name="Subtitle 3"/>
          <p:cNvSpPr>
            <a:spLocks noGrp="1"/>
          </p:cNvSpPr>
          <p:nvPr>
            <p:ph type="subTitle" idx="1"/>
          </p:nvPr>
        </p:nvSpPr>
        <p:spPr>
          <a:xfrm>
            <a:off x="685800" y="3611563"/>
            <a:ext cx="7772400" cy="1200150"/>
          </a:xfrm>
        </p:spPr>
        <p:txBody>
          <a:bodyPr/>
          <a:lstStyle/>
          <a:p>
            <a:pPr marR="0" eaLnBrk="1" hangingPunct="1"/>
            <a:r>
              <a:rPr lang="en-US" altLang="en-US" smtClean="0"/>
              <a:t>C++ How to Program, 9/e</a:t>
            </a:r>
          </a:p>
        </p:txBody>
      </p:sp>
      <p:sp>
        <p:nvSpPr>
          <p:cNvPr id="5" name="Footer Placeholder 4"/>
          <p:cNvSpPr>
            <a:spLocks noGrp="1"/>
          </p:cNvSpPr>
          <p:nvPr>
            <p:ph type="ftr" sz="quarter" idx="12"/>
          </p:nvPr>
        </p:nvSpPr>
        <p:spPr/>
        <p:txBody>
          <a:bodyPr/>
          <a:lstStyle/>
          <a:p>
            <a:pPr>
              <a:defRPr/>
            </a:pPr>
            <a:r>
              <a:rPr lang="en-US"/>
              <a:t>©1992-2014 by Pearson Education, Inc.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19459" name="Text Placeholder 2"/>
          <p:cNvSpPr>
            <a:spLocks noGrp="1"/>
          </p:cNvSpPr>
          <p:nvPr>
            <p:ph type="body" idx="1"/>
          </p:nvPr>
        </p:nvSpPr>
        <p:spPr>
          <a:xfrm>
            <a:off x="457200" y="1481138"/>
            <a:ext cx="8229600" cy="4691062"/>
          </a:xfrm>
        </p:spPr>
        <p:txBody>
          <a:bodyPr>
            <a:normAutofit fontScale="77500" lnSpcReduction="20000"/>
          </a:bodyPr>
          <a:lstStyle/>
          <a:p>
            <a:pPr>
              <a:lnSpc>
                <a:spcPct val="120000"/>
              </a:lnSpc>
            </a:pPr>
            <a:r>
              <a:rPr lang="en-US" altLang="en-US" smtClean="0"/>
              <a:t>Although division by zero is allowed in floating-point arithmetic, for the purpose of this example we treat any attempt to divide by zero as an error.</a:t>
            </a:r>
          </a:p>
          <a:p>
            <a:pPr>
              <a:lnSpc>
                <a:spcPct val="120000"/>
              </a:lnSpc>
            </a:pPr>
            <a:r>
              <a:rPr lang="en-US" altLang="en-US" smtClean="0"/>
              <a:t>Thus, function quotient tests its second parameter to ensure that it isn’t zero before allowing the division to proceed.</a:t>
            </a:r>
          </a:p>
          <a:p>
            <a:pPr>
              <a:lnSpc>
                <a:spcPct val="120000"/>
              </a:lnSpc>
            </a:pPr>
            <a:r>
              <a:rPr lang="en-US" altLang="en-US" smtClean="0"/>
              <a:t>If the second parameter is zero, the function uses an </a:t>
            </a:r>
            <a:r>
              <a:rPr lang="en-US" altLang="en-US" smtClean="0">
                <a:solidFill>
                  <a:srgbClr val="0000FF"/>
                </a:solidFill>
              </a:rPr>
              <a:t>exception</a:t>
            </a:r>
            <a:r>
              <a:rPr lang="en-US" altLang="en-US" smtClean="0"/>
              <a:t> to indicate to the caller that a problem occurred.</a:t>
            </a:r>
          </a:p>
          <a:p>
            <a:pPr>
              <a:lnSpc>
                <a:spcPct val="120000"/>
              </a:lnSpc>
            </a:pPr>
            <a:r>
              <a:rPr lang="en-US" altLang="en-US" smtClean="0"/>
              <a:t>The caller (main in this example) can then process the exception and allow the user to type two new values before calling function quotient again.</a:t>
            </a:r>
          </a:p>
          <a:p>
            <a:pPr>
              <a:lnSpc>
                <a:spcPct val="120000"/>
              </a:lnSpc>
            </a:pPr>
            <a:r>
              <a:rPr lang="en-US" altLang="en-US" smtClean="0"/>
              <a:t>In this way, the program can continue to execute even after an improper value is entered, thus making the program more robust.</a:t>
            </a:r>
          </a:p>
        </p:txBody>
      </p:sp>
      <p:sp>
        <p:nvSpPr>
          <p:cNvPr id="225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20483" name="Text Placeholder 2"/>
          <p:cNvSpPr>
            <a:spLocks noGrp="1"/>
          </p:cNvSpPr>
          <p:nvPr>
            <p:ph type="body" idx="1"/>
          </p:nvPr>
        </p:nvSpPr>
        <p:spPr/>
        <p:txBody>
          <a:bodyPr/>
          <a:lstStyle/>
          <a:p>
            <a:r>
              <a:rPr lang="en-US" altLang="en-US" smtClean="0">
                <a:solidFill>
                  <a:srgbClr val="0000FF"/>
                </a:solidFill>
              </a:rPr>
              <a:t>DivideByZeroException.h</a:t>
            </a:r>
            <a:r>
              <a:rPr lang="en-US" altLang="en-US" smtClean="0"/>
              <a:t> (Fig. 17.1) defines an exception class that represents the type of the problem that might occur in the example, and </a:t>
            </a:r>
            <a:r>
              <a:rPr lang="en-US" altLang="en-US" smtClean="0">
                <a:solidFill>
                  <a:srgbClr val="FF0000"/>
                </a:solidFill>
              </a:rPr>
              <a:t>fig17_02.cpp</a:t>
            </a:r>
            <a:r>
              <a:rPr lang="en-US" altLang="en-US" smtClean="0"/>
              <a:t> (Fig. 17.2) defines the quotient function and the main function that calls it.</a:t>
            </a:r>
          </a:p>
          <a:p>
            <a:r>
              <a:rPr lang="en-US" altLang="en-US" smtClean="0"/>
              <a:t>Function main contains the code that demonstrates exception handling. </a:t>
            </a:r>
          </a:p>
        </p:txBody>
      </p:sp>
      <p:sp>
        <p:nvSpPr>
          <p:cNvPr id="2355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20483" name="Text Placeholder 2"/>
          <p:cNvSpPr>
            <a:spLocks noGrp="1"/>
          </p:cNvSpPr>
          <p:nvPr>
            <p:ph type="body" idx="1"/>
          </p:nvPr>
        </p:nvSpPr>
        <p:spPr/>
        <p:txBody>
          <a:bodyPr>
            <a:normAutofit fontScale="85000" lnSpcReduction="20000"/>
          </a:bodyPr>
          <a:lstStyle/>
          <a:p>
            <a:pPr>
              <a:lnSpc>
                <a:spcPct val="120000"/>
              </a:lnSpc>
            </a:pPr>
            <a:r>
              <a:rPr lang="en-US" smtClean="0"/>
              <a:t>Defining an </a:t>
            </a:r>
            <a:r>
              <a:rPr lang="en-US" b="1" smtClean="0">
                <a:solidFill>
                  <a:srgbClr val="008000"/>
                </a:solidFill>
              </a:rPr>
              <a:t>Exception Class </a:t>
            </a:r>
            <a:r>
              <a:rPr lang="en-US" smtClean="0"/>
              <a:t>to Represent the Type of Problem That Might Occur </a:t>
            </a:r>
          </a:p>
          <a:p>
            <a:pPr>
              <a:lnSpc>
                <a:spcPct val="120000"/>
              </a:lnSpc>
            </a:pPr>
            <a:r>
              <a:rPr lang="en-US" smtClean="0"/>
              <a:t>Figure 17.1 defines class </a:t>
            </a:r>
            <a:r>
              <a:rPr lang="en-US" smtClean="0">
                <a:solidFill>
                  <a:srgbClr val="0000FF"/>
                </a:solidFill>
              </a:rPr>
              <a:t>DivideByZeroException</a:t>
            </a:r>
            <a:r>
              <a:rPr lang="en-US" smtClean="0"/>
              <a:t> as a </a:t>
            </a:r>
            <a:r>
              <a:rPr lang="en-US" smtClean="0">
                <a:solidFill>
                  <a:srgbClr val="FF0000"/>
                </a:solidFill>
              </a:rPr>
              <a:t>derived class of Standard Library class </a:t>
            </a:r>
            <a:r>
              <a:rPr lang="en-US" smtClean="0">
                <a:solidFill>
                  <a:srgbClr val="0000FF"/>
                </a:solidFill>
              </a:rPr>
              <a:t>runtime_error</a:t>
            </a:r>
            <a:r>
              <a:rPr lang="en-US" smtClean="0"/>
              <a:t> (from header file </a:t>
            </a:r>
            <a:r>
              <a:rPr lang="en-US" smtClean="0">
                <a:solidFill>
                  <a:srgbClr val="0000FF"/>
                </a:solidFill>
              </a:rPr>
              <a:t>&lt;stdexcept&gt;</a:t>
            </a:r>
            <a:r>
              <a:rPr lang="en-US" smtClean="0"/>
              <a:t>).</a:t>
            </a:r>
          </a:p>
          <a:p>
            <a:pPr>
              <a:lnSpc>
                <a:spcPct val="120000"/>
              </a:lnSpc>
            </a:pPr>
            <a:r>
              <a:rPr lang="en-US" smtClean="0"/>
              <a:t>Class </a:t>
            </a:r>
            <a:r>
              <a:rPr lang="en-US" smtClean="0">
                <a:solidFill>
                  <a:srgbClr val="FF0000"/>
                </a:solidFill>
              </a:rPr>
              <a:t>runtime_error</a:t>
            </a:r>
            <a:r>
              <a:rPr lang="en-US"/>
              <a:t> </a:t>
            </a:r>
            <a:r>
              <a:rPr lang="en-US" smtClean="0"/>
              <a:t>- a derived class of exception (from header file </a:t>
            </a:r>
            <a:r>
              <a:rPr lang="en-US" smtClean="0">
                <a:solidFill>
                  <a:srgbClr val="0000FF"/>
                </a:solidFill>
              </a:rPr>
              <a:t>&lt;exception&gt;</a:t>
            </a:r>
            <a:r>
              <a:rPr lang="en-US" smtClean="0"/>
              <a:t>) - is the C++ standard base class for representing </a:t>
            </a:r>
            <a:r>
              <a:rPr lang="en-US" smtClean="0">
                <a:solidFill>
                  <a:srgbClr val="FF0000"/>
                </a:solidFill>
              </a:rPr>
              <a:t>runtime errors</a:t>
            </a:r>
            <a:r>
              <a:rPr lang="en-US" smtClean="0"/>
              <a:t>.</a:t>
            </a:r>
          </a:p>
          <a:p>
            <a:pPr>
              <a:lnSpc>
                <a:spcPct val="120000"/>
              </a:lnSpc>
            </a:pPr>
            <a:r>
              <a:rPr lang="en-US" b="1" smtClean="0">
                <a:solidFill>
                  <a:srgbClr val="008000"/>
                </a:solidFill>
              </a:rPr>
              <a:t>Class exception is the standard C++ base class for exception classes in the C++ Standard Library.</a:t>
            </a:r>
          </a:p>
          <a:p>
            <a:pPr lvl="1">
              <a:lnSpc>
                <a:spcPct val="120000"/>
              </a:lnSpc>
            </a:pPr>
            <a:r>
              <a:rPr lang="en-US" smtClean="0"/>
              <a:t>Section 17.10 discusses class exception and its derived classes in detail.</a:t>
            </a:r>
            <a:endParaRPr lang="en-US" dirty="0" smtClean="0"/>
          </a:p>
        </p:txBody>
      </p:sp>
      <p:sp>
        <p:nvSpPr>
          <p:cNvPr id="2458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22531" name="Text Placeholder 2"/>
          <p:cNvSpPr>
            <a:spLocks noGrp="1"/>
          </p:cNvSpPr>
          <p:nvPr>
            <p:ph type="body" idx="1"/>
          </p:nvPr>
        </p:nvSpPr>
        <p:spPr/>
        <p:txBody>
          <a:bodyPr>
            <a:normAutofit fontScale="70000" lnSpcReduction="20000"/>
          </a:bodyPr>
          <a:lstStyle/>
          <a:p>
            <a:pPr>
              <a:lnSpc>
                <a:spcPct val="120000"/>
              </a:lnSpc>
            </a:pPr>
            <a:r>
              <a:rPr lang="en-US" altLang="en-US" smtClean="0"/>
              <a:t>A typical </a:t>
            </a:r>
            <a:r>
              <a:rPr lang="en-US" altLang="en-US" smtClean="0">
                <a:solidFill>
                  <a:srgbClr val="FF0000"/>
                </a:solidFill>
              </a:rPr>
              <a:t>exception class that derives from the runtime_error class </a:t>
            </a:r>
            <a:r>
              <a:rPr lang="en-US" altLang="en-US" smtClean="0"/>
              <a:t>defines only a constructor (e.g., lines 11–12) that passes an error-message string to the base-class runtime_error constructor.</a:t>
            </a:r>
          </a:p>
          <a:p>
            <a:pPr>
              <a:lnSpc>
                <a:spcPct val="120000"/>
              </a:lnSpc>
            </a:pPr>
            <a:r>
              <a:rPr lang="en-US" altLang="en-US" smtClean="0">
                <a:solidFill>
                  <a:srgbClr val="0000FF"/>
                </a:solidFill>
              </a:rPr>
              <a:t>Every exception class that derives directly or indirectly from exception contains the </a:t>
            </a:r>
            <a:r>
              <a:rPr lang="en-US" altLang="en-US" b="1" smtClean="0">
                <a:solidFill>
                  <a:srgbClr val="C00000"/>
                </a:solidFill>
              </a:rPr>
              <a:t>virtual function what</a:t>
            </a:r>
            <a:r>
              <a:rPr lang="en-US" altLang="en-US" smtClean="0">
                <a:solidFill>
                  <a:srgbClr val="0000FF"/>
                </a:solidFill>
              </a:rPr>
              <a:t>, which returns an exception object’s error message.</a:t>
            </a:r>
          </a:p>
          <a:p>
            <a:pPr>
              <a:lnSpc>
                <a:spcPct val="120000"/>
              </a:lnSpc>
            </a:pPr>
            <a:r>
              <a:rPr lang="en-US" altLang="en-US" b="1" smtClean="0">
                <a:solidFill>
                  <a:srgbClr val="008000"/>
                </a:solidFill>
              </a:rPr>
              <a:t>You are not required to derive a custom exception class</a:t>
            </a:r>
            <a:r>
              <a:rPr lang="en-US" altLang="en-US" smtClean="0">
                <a:solidFill>
                  <a:srgbClr val="FF0000"/>
                </a:solidFill>
              </a:rPr>
              <a:t>, such as DivideByZeroException, from the standard exception classes provided by C++.</a:t>
            </a:r>
          </a:p>
          <a:p>
            <a:pPr lvl="1">
              <a:lnSpc>
                <a:spcPct val="120000"/>
              </a:lnSpc>
            </a:pPr>
            <a:r>
              <a:rPr lang="en-US" altLang="en-US" sz="2600" smtClean="0"/>
              <a:t>Doing so allows you to use the virtual function what to obtain an appropriate error message.</a:t>
            </a:r>
          </a:p>
          <a:p>
            <a:pPr>
              <a:lnSpc>
                <a:spcPct val="120000"/>
              </a:lnSpc>
            </a:pPr>
            <a:r>
              <a:rPr lang="en-US" altLang="en-US" smtClean="0"/>
              <a:t>We use an object of this DivideByZeroException class in Fig. 17.2 to indicate when an attempt is made to divide by zero.</a:t>
            </a:r>
          </a:p>
        </p:txBody>
      </p:sp>
      <p:sp>
        <p:nvSpPr>
          <p:cNvPr id="2560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cpphtp9_17_Exceptions_Page_07"/>
          <p:cNvPicPr>
            <a:picLocks noGrp="1" noChangeAspect="1"/>
          </p:cNvPicPr>
          <p:nvPr isPhoto="1"/>
        </p:nvPicPr>
        <p:blipFill rotWithShape="1">
          <a:blip r:embed="rId2">
            <a:extLst>
              <a:ext uri="{28A0092B-C50C-407E-A947-70E740481C1C}">
                <a14:useLocalDpi xmlns:a14="http://schemas.microsoft.com/office/drawing/2010/main" val="0"/>
              </a:ext>
            </a:extLst>
          </a:blip>
          <a:srcRect l="10833" r="10000" b="39005"/>
          <a:stretch/>
        </p:blipFill>
        <p:spPr bwMode="auto">
          <a:xfrm>
            <a:off x="228600" y="533400"/>
            <a:ext cx="7982246"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
        <p:nvSpPr>
          <p:cNvPr id="5" name="TextBox 4"/>
          <p:cNvSpPr txBox="1"/>
          <p:nvPr/>
        </p:nvSpPr>
        <p:spPr>
          <a:xfrm>
            <a:off x="7086600" y="1981200"/>
            <a:ext cx="1905000" cy="1200329"/>
          </a:xfrm>
          <a:prstGeom prst="rect">
            <a:avLst/>
          </a:prstGeom>
          <a:noFill/>
          <a:ln>
            <a:solidFill>
              <a:schemeClr val="accent1"/>
            </a:solidFill>
          </a:ln>
        </p:spPr>
        <p:txBody>
          <a:bodyPr wrap="square" rtlCol="0">
            <a:spAutoFit/>
          </a:bodyPr>
          <a:lstStyle/>
          <a:p>
            <a:r>
              <a:rPr lang="en-US" smtClean="0">
                <a:solidFill>
                  <a:srgbClr val="FF0000"/>
                </a:solidFill>
              </a:rPr>
              <a:t>public inheritance </a:t>
            </a:r>
            <a:r>
              <a:rPr lang="en-US" smtClean="0"/>
              <a:t>from </a:t>
            </a:r>
            <a:r>
              <a:rPr lang="en-US" smtClean="0">
                <a:solidFill>
                  <a:srgbClr val="0000FF"/>
                </a:solidFill>
              </a:rPr>
              <a:t>base class </a:t>
            </a:r>
            <a:r>
              <a:rPr lang="en-US" smtClean="0"/>
              <a:t>runtime_error</a:t>
            </a:r>
            <a:endParaRPr lang="en-US"/>
          </a:p>
        </p:txBody>
      </p:sp>
      <p:cxnSp>
        <p:nvCxnSpPr>
          <p:cNvPr id="7" name="Straight Arrow Connector 6"/>
          <p:cNvCxnSpPr/>
          <p:nvPr/>
        </p:nvCxnSpPr>
        <p:spPr>
          <a:xfrm flipH="1">
            <a:off x="6248400" y="2286000"/>
            <a:ext cx="8382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49888" y="4267200"/>
            <a:ext cx="6839245" cy="1661993"/>
          </a:xfrm>
          <a:prstGeom prst="rect">
            <a:avLst/>
          </a:prstGeom>
          <a:noFill/>
          <a:ln>
            <a:solidFill>
              <a:schemeClr val="accent1"/>
            </a:solidFill>
          </a:ln>
        </p:spPr>
        <p:txBody>
          <a:bodyPr wrap="square" rtlCol="0">
            <a:spAutoFit/>
          </a:bodyPr>
          <a:lstStyle/>
          <a:p>
            <a:r>
              <a:rPr lang="en-US" smtClean="0"/>
              <a:t>call </a:t>
            </a:r>
            <a:r>
              <a:rPr lang="en-US" smtClean="0">
                <a:solidFill>
                  <a:srgbClr val="0000FF"/>
                </a:solidFill>
              </a:rPr>
              <a:t>base class constructor </a:t>
            </a:r>
            <a:r>
              <a:rPr lang="en-US" smtClean="0">
                <a:solidFill>
                  <a:srgbClr val="FF0000"/>
                </a:solidFill>
              </a:rPr>
              <a:t>runtime_error</a:t>
            </a:r>
            <a:r>
              <a:rPr lang="en-US" smtClean="0"/>
              <a:t> and provide the string displayed by the </a:t>
            </a:r>
            <a:r>
              <a:rPr lang="en-US" smtClean="0">
                <a:solidFill>
                  <a:srgbClr val="FF0000"/>
                </a:solidFill>
              </a:rPr>
              <a:t>what() </a:t>
            </a:r>
            <a:r>
              <a:rPr lang="en-US" smtClean="0"/>
              <a:t>function.</a:t>
            </a:r>
          </a:p>
          <a:p>
            <a:endParaRPr lang="en-US"/>
          </a:p>
          <a:p>
            <a:r>
              <a:rPr lang="en-US" smtClean="0">
                <a:solidFill>
                  <a:srgbClr val="0000FF"/>
                </a:solidFill>
              </a:rPr>
              <a:t>class </a:t>
            </a:r>
            <a:r>
              <a:rPr lang="en-US" smtClean="0">
                <a:solidFill>
                  <a:srgbClr val="008000"/>
                </a:solidFill>
              </a:rPr>
              <a:t>derived class </a:t>
            </a:r>
            <a:r>
              <a:rPr lang="en-US" sz="2400" b="1" smtClean="0"/>
              <a:t>:</a:t>
            </a:r>
            <a:r>
              <a:rPr lang="en-US" smtClean="0"/>
              <a:t> &lt;optional access specifier&gt; </a:t>
            </a:r>
            <a:r>
              <a:rPr lang="en-US" smtClean="0">
                <a:solidFill>
                  <a:srgbClr val="008000"/>
                </a:solidFill>
              </a:rPr>
              <a:t>base class</a:t>
            </a:r>
          </a:p>
          <a:p>
            <a:r>
              <a:rPr lang="en-US" smtClean="0"/>
              <a:t>class</a:t>
            </a:r>
            <a:r>
              <a:rPr lang="en-US" smtClean="0">
                <a:solidFill>
                  <a:srgbClr val="0000FF"/>
                </a:solidFill>
              </a:rPr>
              <a:t> DivideByZeroException </a:t>
            </a:r>
            <a:r>
              <a:rPr lang="en-US" sz="2400" b="1" smtClean="0"/>
              <a:t>:</a:t>
            </a:r>
            <a:r>
              <a:rPr lang="en-US" smtClean="0">
                <a:solidFill>
                  <a:srgbClr val="0000FF"/>
                </a:solidFill>
              </a:rPr>
              <a:t> </a:t>
            </a:r>
            <a:r>
              <a:rPr lang="en-US" smtClean="0">
                <a:solidFill>
                  <a:srgbClr val="FF0000"/>
                </a:solidFill>
              </a:rPr>
              <a:t>public</a:t>
            </a:r>
            <a:r>
              <a:rPr lang="en-US" smtClean="0">
                <a:solidFill>
                  <a:srgbClr val="0000FF"/>
                </a:solidFill>
              </a:rPr>
              <a:t> std::runtime_error</a:t>
            </a:r>
            <a:endParaRPr lang="en-US">
              <a:solidFill>
                <a:srgbClr val="00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23555" name="Text Placeholder 2"/>
          <p:cNvSpPr>
            <a:spLocks noGrp="1"/>
          </p:cNvSpPr>
          <p:nvPr>
            <p:ph type="body" idx="1"/>
          </p:nvPr>
        </p:nvSpPr>
        <p:spPr/>
        <p:txBody>
          <a:bodyPr>
            <a:normAutofit fontScale="92500" lnSpcReduction="10000"/>
          </a:bodyPr>
          <a:lstStyle/>
          <a:p>
            <a:r>
              <a:rPr lang="en-US" smtClean="0"/>
              <a:t>Demonstrating Exception Handling</a:t>
            </a:r>
          </a:p>
          <a:p>
            <a:r>
              <a:rPr lang="en-US" smtClean="0"/>
              <a:t>Fig. 17.2 uses exception handling to </a:t>
            </a:r>
            <a:r>
              <a:rPr lang="en-US" smtClean="0">
                <a:solidFill>
                  <a:srgbClr val="FF0000"/>
                </a:solidFill>
              </a:rPr>
              <a:t>wrap code</a:t>
            </a:r>
            <a:r>
              <a:rPr lang="en-US" smtClean="0"/>
              <a:t> that might throw a DivideByZeroException and to handle that exception, should one occur.</a:t>
            </a:r>
          </a:p>
          <a:p>
            <a:r>
              <a:rPr lang="en-US" smtClean="0"/>
              <a:t>Function quotient divides its first parameter (numerator) by its second parameter (denominator).</a:t>
            </a:r>
          </a:p>
          <a:p>
            <a:r>
              <a:rPr lang="en-US" smtClean="0"/>
              <a:t>Assuming that the user does not specify 0 as the denominator for the division, quotient returns the division result.</a:t>
            </a:r>
          </a:p>
          <a:p>
            <a:r>
              <a:rPr lang="en-US" smtClean="0"/>
              <a:t>However</a:t>
            </a:r>
            <a:r>
              <a:rPr lang="en-US" smtClean="0">
                <a:solidFill>
                  <a:srgbClr val="008000"/>
                </a:solidFill>
              </a:rPr>
              <a:t>, if the user inputs 0 for the denominator, function quotient throws an </a:t>
            </a:r>
            <a:r>
              <a:rPr lang="en-US" smtClean="0">
                <a:solidFill>
                  <a:srgbClr val="0000FF"/>
                </a:solidFill>
              </a:rPr>
              <a:t>exception</a:t>
            </a:r>
            <a:r>
              <a:rPr lang="en-US" smtClean="0"/>
              <a:t>.</a:t>
            </a:r>
            <a:endParaRPr lang="en-US" dirty="0" smtClean="0"/>
          </a:p>
        </p:txBody>
      </p:sp>
      <p:sp>
        <p:nvSpPr>
          <p:cNvPr id="2765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cpphtp9_17_Exceptions_Page_08"/>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1171" r="10496"/>
          <a:stretch/>
        </p:blipFill>
        <p:spPr bwMode="auto">
          <a:xfrm>
            <a:off x="304800" y="228600"/>
            <a:ext cx="71628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
        <p:nvSpPr>
          <p:cNvPr id="6" name="TextBox 5"/>
          <p:cNvSpPr txBox="1"/>
          <p:nvPr/>
        </p:nvSpPr>
        <p:spPr>
          <a:xfrm>
            <a:off x="6324600" y="1676400"/>
            <a:ext cx="2743200" cy="2831544"/>
          </a:xfrm>
          <a:prstGeom prst="rect">
            <a:avLst/>
          </a:prstGeom>
          <a:noFill/>
          <a:ln>
            <a:solidFill>
              <a:schemeClr val="accent1"/>
            </a:solidFill>
          </a:ln>
        </p:spPr>
        <p:txBody>
          <a:bodyPr wrap="square" rtlCol="0">
            <a:spAutoFit/>
          </a:bodyPr>
          <a:lstStyle/>
          <a:p>
            <a:r>
              <a:rPr lang="en-US" sz="1400" smtClean="0"/>
              <a:t>Notice it is:</a:t>
            </a:r>
          </a:p>
          <a:p>
            <a:r>
              <a:rPr lang="en-US" sz="1400" smtClean="0"/>
              <a:t>if (denominator == 0 )</a:t>
            </a:r>
          </a:p>
          <a:p>
            <a:r>
              <a:rPr lang="en-US" sz="1200" b="1" smtClean="0">
                <a:solidFill>
                  <a:srgbClr val="FF0000"/>
                </a:solidFill>
              </a:rPr>
              <a:t>  throw</a:t>
            </a:r>
            <a:r>
              <a:rPr lang="en-US" sz="1200" smtClean="0"/>
              <a:t> </a:t>
            </a:r>
            <a:r>
              <a:rPr lang="en-US" sz="1200" b="1" smtClean="0">
                <a:solidFill>
                  <a:srgbClr val="FF0000"/>
                </a:solidFill>
              </a:rPr>
              <a:t>DivideByZeroException( );  </a:t>
            </a:r>
            <a:endParaRPr lang="en-US" sz="1400" b="1" smtClean="0">
              <a:solidFill>
                <a:srgbClr val="FF0000"/>
              </a:solidFill>
            </a:endParaRPr>
          </a:p>
          <a:p>
            <a:r>
              <a:rPr lang="en-US" sz="1400" smtClean="0"/>
              <a:t>with parentheses!</a:t>
            </a:r>
          </a:p>
          <a:p>
            <a:endParaRPr lang="en-US" sz="1400" smtClean="0"/>
          </a:p>
          <a:p>
            <a:r>
              <a:rPr lang="en-US" sz="1400" smtClean="0"/>
              <a:t>However, if the statements are separated:</a:t>
            </a:r>
          </a:p>
          <a:p>
            <a:r>
              <a:rPr lang="en-US" sz="1400" smtClean="0"/>
              <a:t>if (denominator == 0 )</a:t>
            </a:r>
          </a:p>
          <a:p>
            <a:r>
              <a:rPr lang="en-US" sz="1400" smtClean="0"/>
              <a:t>{</a:t>
            </a:r>
          </a:p>
          <a:p>
            <a:r>
              <a:rPr lang="en-US" sz="1400" smtClean="0"/>
              <a:t>   </a:t>
            </a:r>
            <a:r>
              <a:rPr lang="en-US" sz="1200" b="1" smtClean="0">
                <a:solidFill>
                  <a:srgbClr val="FF0000"/>
                </a:solidFill>
              </a:rPr>
              <a:t>DivideByZeroException dbze;</a:t>
            </a:r>
          </a:p>
          <a:p>
            <a:r>
              <a:rPr lang="en-US" sz="1200" b="1" smtClean="0">
                <a:solidFill>
                  <a:srgbClr val="FF0000"/>
                </a:solidFill>
              </a:rPr>
              <a:t>   throw dbze;</a:t>
            </a:r>
          </a:p>
          <a:p>
            <a:r>
              <a:rPr lang="en-US" sz="1400" smtClean="0"/>
              <a:t>}</a:t>
            </a:r>
          </a:p>
          <a:p>
            <a:endParaRPr 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cpphtp9_17_Exceptions_Page_0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cpphtp9_17_Exceptions_Page_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27651" name="Text Placeholder 2"/>
          <p:cNvSpPr>
            <a:spLocks noGrp="1"/>
          </p:cNvSpPr>
          <p:nvPr>
            <p:ph type="body" idx="1"/>
          </p:nvPr>
        </p:nvSpPr>
        <p:spPr/>
        <p:txBody>
          <a:bodyPr>
            <a:normAutofit fontScale="85000" lnSpcReduction="20000"/>
          </a:bodyPr>
          <a:lstStyle/>
          <a:p>
            <a:r>
              <a:rPr lang="en-US" smtClean="0"/>
              <a:t>Enclosing Code in a </a:t>
            </a:r>
            <a:r>
              <a:rPr lang="en-US" smtClean="0">
                <a:solidFill>
                  <a:srgbClr val="0000FF"/>
                </a:solidFill>
              </a:rPr>
              <a:t>try Block</a:t>
            </a:r>
          </a:p>
          <a:p>
            <a:r>
              <a:rPr lang="en-US" smtClean="0"/>
              <a:t>Exception handling is geared to situations in which the function that detects an error is unable to handle it. </a:t>
            </a:r>
          </a:p>
          <a:p>
            <a:r>
              <a:rPr lang="en-US" smtClean="0">
                <a:solidFill>
                  <a:srgbClr val="0000FF"/>
                </a:solidFill>
              </a:rPr>
              <a:t>try blocks enable </a:t>
            </a:r>
            <a:r>
              <a:rPr lang="en-US" smtClean="0">
                <a:solidFill>
                  <a:srgbClr val="FF0000"/>
                </a:solidFill>
              </a:rPr>
              <a:t>exception handling</a:t>
            </a:r>
            <a:r>
              <a:rPr lang="en-US" smtClean="0">
                <a:solidFill>
                  <a:srgbClr val="0000FF"/>
                </a:solidFill>
              </a:rPr>
              <a:t>.</a:t>
            </a:r>
          </a:p>
          <a:p>
            <a:r>
              <a:rPr lang="en-US" smtClean="0"/>
              <a:t>The try block encloses statements that might cause exceptions and statements that should be skipped if an exception occurs.</a:t>
            </a:r>
          </a:p>
          <a:p>
            <a:r>
              <a:rPr lang="en-US" smtClean="0"/>
              <a:t>In this example, because the invocation of function quotient (line 34) can throw an exception, we enclose this function invocation in a try block.</a:t>
            </a:r>
          </a:p>
          <a:p>
            <a:r>
              <a:rPr lang="en-US" smtClean="0"/>
              <a:t>Enclosing the output statement (line 35) in the try block ensures that the output will occur only if function quotient returns a result.</a:t>
            </a:r>
            <a:endParaRPr lang="en-US" dirty="0" smtClean="0"/>
          </a:p>
        </p:txBody>
      </p:sp>
      <p:sp>
        <p:nvSpPr>
          <p:cNvPr id="3174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pphtp9_17_Exceptions_Page_02"/>
          <p:cNvPicPr>
            <a:picLocks noGrp="1" noChangeAspect="1"/>
          </p:cNvPicPr>
          <p:nvPr isPhoto="1"/>
        </p:nvPicPr>
        <p:blipFill rotWithShape="1">
          <a:blip r:embed="rId2">
            <a:extLst>
              <a:ext uri="{28A0092B-C50C-407E-A947-70E740481C1C}">
                <a14:useLocalDpi xmlns:a14="http://schemas.microsoft.com/office/drawing/2010/main" val="0"/>
              </a:ext>
            </a:extLst>
          </a:blip>
          <a:srcRect l="15833" t="7464" r="13333" b="37632"/>
          <a:stretch/>
        </p:blipFill>
        <p:spPr bwMode="auto">
          <a:xfrm>
            <a:off x="609600" y="838200"/>
            <a:ext cx="793432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cpphtp9_17_Exceptions_Page_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29699" name="Text Placeholder 2"/>
          <p:cNvSpPr>
            <a:spLocks noGrp="1"/>
          </p:cNvSpPr>
          <p:nvPr>
            <p:ph type="body" idx="1"/>
          </p:nvPr>
        </p:nvSpPr>
        <p:spPr/>
        <p:txBody>
          <a:bodyPr>
            <a:normAutofit fontScale="70000" lnSpcReduction="20000"/>
          </a:bodyPr>
          <a:lstStyle/>
          <a:p>
            <a:pPr>
              <a:lnSpc>
                <a:spcPct val="120000"/>
              </a:lnSpc>
            </a:pPr>
            <a:r>
              <a:rPr lang="en-US" smtClean="0"/>
              <a:t>Defining a </a:t>
            </a:r>
            <a:r>
              <a:rPr lang="en-US" smtClean="0">
                <a:solidFill>
                  <a:srgbClr val="FF0000"/>
                </a:solidFill>
              </a:rPr>
              <a:t>catch Handler </a:t>
            </a:r>
            <a:r>
              <a:rPr lang="en-US" smtClean="0"/>
              <a:t>to Process a DivideByZeroException</a:t>
            </a:r>
          </a:p>
          <a:p>
            <a:pPr>
              <a:lnSpc>
                <a:spcPct val="120000"/>
              </a:lnSpc>
            </a:pPr>
            <a:r>
              <a:rPr lang="en-US" smtClean="0">
                <a:solidFill>
                  <a:srgbClr val="FF0000"/>
                </a:solidFill>
              </a:rPr>
              <a:t>Exceptions are processed by </a:t>
            </a:r>
            <a:r>
              <a:rPr lang="en-US" smtClean="0">
                <a:solidFill>
                  <a:srgbClr val="0000FF"/>
                </a:solidFill>
              </a:rPr>
              <a:t>catch handlers</a:t>
            </a:r>
            <a:r>
              <a:rPr lang="en-US" smtClean="0"/>
              <a:t>.</a:t>
            </a:r>
          </a:p>
          <a:p>
            <a:pPr>
              <a:lnSpc>
                <a:spcPct val="120000"/>
              </a:lnSpc>
            </a:pPr>
            <a:r>
              <a:rPr lang="en-US" smtClean="0"/>
              <a:t>At least one catch handler (lines 37–41) must immediately follow each try block.</a:t>
            </a:r>
          </a:p>
          <a:p>
            <a:pPr>
              <a:lnSpc>
                <a:spcPct val="120000"/>
              </a:lnSpc>
            </a:pPr>
            <a:r>
              <a:rPr lang="en-US" smtClean="0"/>
              <a:t>An exception parameter should always be declared as a reference to the type of exception the catch handler can process (DivideByZeroException in this case)—this prevents copying the exception object when it’s caught and </a:t>
            </a:r>
            <a:r>
              <a:rPr lang="en-US" smtClean="0">
                <a:solidFill>
                  <a:srgbClr val="FF0000"/>
                </a:solidFill>
              </a:rPr>
              <a:t>allows a catch handler to properly catch derived-class exceptions as well.</a:t>
            </a:r>
          </a:p>
          <a:p>
            <a:pPr>
              <a:lnSpc>
                <a:spcPct val="120000"/>
              </a:lnSpc>
            </a:pPr>
            <a:r>
              <a:rPr lang="en-US" smtClean="0"/>
              <a:t>When an exception occurs in a try block, the catch handler that executes is the first one whose type matches the type of the exception that occurred (i.e., the type in the catch block matches the thrown exception type exactly or is a direct or indirect base class of it).</a:t>
            </a:r>
            <a:endParaRPr lang="en-US" dirty="0" smtClean="0"/>
          </a:p>
        </p:txBody>
      </p:sp>
      <p:sp>
        <p:nvSpPr>
          <p:cNvPr id="3379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31747" name="Text Placeholder 2"/>
          <p:cNvSpPr>
            <a:spLocks noGrp="1"/>
          </p:cNvSpPr>
          <p:nvPr>
            <p:ph type="body" idx="1"/>
          </p:nvPr>
        </p:nvSpPr>
        <p:spPr/>
        <p:txBody>
          <a:bodyPr>
            <a:normAutofit fontScale="92500"/>
          </a:bodyPr>
          <a:lstStyle/>
          <a:p>
            <a:r>
              <a:rPr lang="en-US" altLang="en-US" smtClean="0"/>
              <a:t>If an </a:t>
            </a:r>
            <a:r>
              <a:rPr lang="en-US" altLang="en-US" smtClean="0">
                <a:solidFill>
                  <a:srgbClr val="0000FF"/>
                </a:solidFill>
              </a:rPr>
              <a:t>exception parameter </a:t>
            </a:r>
            <a:r>
              <a:rPr lang="en-US" altLang="en-US" smtClean="0"/>
              <a:t>includes an </a:t>
            </a:r>
            <a:r>
              <a:rPr lang="en-US" altLang="en-US" smtClean="0">
                <a:solidFill>
                  <a:srgbClr val="FF0000"/>
                </a:solidFill>
              </a:rPr>
              <a:t>optional parameter name</a:t>
            </a:r>
            <a:r>
              <a:rPr lang="en-US" altLang="en-US" smtClean="0"/>
              <a:t>, the catch handler can use that parameter name to interact with the caught exception in the body of the catch handler, which is delimited by braces ({ and }).</a:t>
            </a:r>
          </a:p>
          <a:p>
            <a:r>
              <a:rPr lang="en-US" altLang="en-US" b="1" smtClean="0">
                <a:solidFill>
                  <a:srgbClr val="008000"/>
                </a:solidFill>
              </a:rPr>
              <a:t>A catch handler typically reports the error to the user, logs it to a file, terminates the program gracefully or tries an alternate strategy to accomplish the failed task.</a:t>
            </a:r>
          </a:p>
          <a:p>
            <a:r>
              <a:rPr lang="en-US" altLang="en-US" smtClean="0"/>
              <a:t>In this example, the catch handler simply reports that the user attempted to divide by zero. Then the program prompts the user to enter two new integer values.</a:t>
            </a:r>
          </a:p>
        </p:txBody>
      </p:sp>
      <p:sp>
        <p:nvSpPr>
          <p:cNvPr id="3482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cpphtp9_17_Exceptions_Page_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pphtp9_17_Exceptions_Page_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cpphtp9_17_Exceptions_Page_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34819" name="Text Placeholder 2"/>
          <p:cNvSpPr>
            <a:spLocks noGrp="1"/>
          </p:cNvSpPr>
          <p:nvPr>
            <p:ph type="body" idx="1"/>
          </p:nvPr>
        </p:nvSpPr>
        <p:spPr/>
        <p:txBody>
          <a:bodyPr>
            <a:normAutofit fontScale="85000" lnSpcReduction="20000"/>
          </a:bodyPr>
          <a:lstStyle/>
          <a:p>
            <a:pPr>
              <a:lnSpc>
                <a:spcPct val="120000"/>
              </a:lnSpc>
            </a:pPr>
            <a:r>
              <a:rPr lang="en-US" sz="2900" smtClean="0">
                <a:solidFill>
                  <a:srgbClr val="0000FF"/>
                </a:solidFill>
              </a:rPr>
              <a:t>Termination Model of Exception Handling</a:t>
            </a:r>
          </a:p>
          <a:p>
            <a:pPr lvl="1">
              <a:lnSpc>
                <a:spcPct val="120000"/>
              </a:lnSpc>
            </a:pPr>
            <a:r>
              <a:rPr lang="en-US" smtClean="0"/>
              <a:t>If an exception occurs as the result of a statement in a try block, the </a:t>
            </a:r>
            <a:r>
              <a:rPr lang="en-US" smtClean="0">
                <a:solidFill>
                  <a:srgbClr val="FF0000"/>
                </a:solidFill>
              </a:rPr>
              <a:t>try block expires</a:t>
            </a:r>
            <a:r>
              <a:rPr lang="en-US" smtClean="0"/>
              <a:t> (i.e., terminates immediately).</a:t>
            </a:r>
          </a:p>
          <a:p>
            <a:pPr lvl="1">
              <a:lnSpc>
                <a:spcPct val="120000"/>
              </a:lnSpc>
            </a:pPr>
            <a:r>
              <a:rPr lang="en-US" smtClean="0"/>
              <a:t>Next, the program searches for the first catch handler that can process the type of exception that occurred.</a:t>
            </a:r>
          </a:p>
          <a:p>
            <a:pPr lvl="1">
              <a:lnSpc>
                <a:spcPct val="120000"/>
              </a:lnSpc>
            </a:pPr>
            <a:r>
              <a:rPr lang="en-US" smtClean="0"/>
              <a:t>The program locates the matching catch by comparing the thrown exception’s type to each catch’s exception-parameter type until the program finds a match.</a:t>
            </a:r>
          </a:p>
          <a:p>
            <a:pPr lvl="1">
              <a:lnSpc>
                <a:spcPct val="120000"/>
              </a:lnSpc>
            </a:pPr>
            <a:r>
              <a:rPr lang="en-US" smtClean="0"/>
              <a:t>A match occurs if the types are identical </a:t>
            </a:r>
            <a:r>
              <a:rPr lang="en-US" u="sng" smtClean="0"/>
              <a:t>or if the thrown exception’s type is a derived class of the exception-parameter type</a:t>
            </a:r>
            <a:r>
              <a:rPr lang="en-US" smtClean="0"/>
              <a:t>.</a:t>
            </a:r>
          </a:p>
          <a:p>
            <a:pPr lvl="1">
              <a:lnSpc>
                <a:spcPct val="120000"/>
              </a:lnSpc>
            </a:pPr>
            <a:r>
              <a:rPr lang="en-US" smtClean="0"/>
              <a:t>When a match occurs, the code in the matching catch handler executes.</a:t>
            </a:r>
            <a:endParaRPr lang="en-US" dirty="0" smtClean="0"/>
          </a:p>
        </p:txBody>
      </p:sp>
      <p:sp>
        <p:nvSpPr>
          <p:cNvPr id="3891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36867" name="Text Placeholder 2"/>
          <p:cNvSpPr>
            <a:spLocks noGrp="1"/>
          </p:cNvSpPr>
          <p:nvPr>
            <p:ph type="body" idx="1"/>
          </p:nvPr>
        </p:nvSpPr>
        <p:spPr/>
        <p:txBody>
          <a:bodyPr>
            <a:normAutofit fontScale="85000" lnSpcReduction="20000"/>
          </a:bodyPr>
          <a:lstStyle/>
          <a:p>
            <a:pPr>
              <a:lnSpc>
                <a:spcPct val="110000"/>
              </a:lnSpc>
            </a:pPr>
            <a:r>
              <a:rPr lang="en-US" altLang="en-US" smtClean="0"/>
              <a:t>When a catch handler finishes processing by reaching its closing right brace (}), the exception is considered handled and the local variables defined within the catch handler (including the catch parameter) go out of scope.</a:t>
            </a:r>
          </a:p>
          <a:p>
            <a:pPr>
              <a:lnSpc>
                <a:spcPct val="110000"/>
              </a:lnSpc>
            </a:pPr>
            <a:r>
              <a:rPr lang="en-US" altLang="en-US" smtClean="0">
                <a:solidFill>
                  <a:srgbClr val="FF0000"/>
                </a:solidFill>
              </a:rPr>
              <a:t>Program control does not return to the point at which the exception occurred (known as the throw point), because the try block has expired.</a:t>
            </a:r>
          </a:p>
          <a:p>
            <a:pPr>
              <a:lnSpc>
                <a:spcPct val="110000"/>
              </a:lnSpc>
            </a:pPr>
            <a:r>
              <a:rPr lang="en-US" altLang="en-US" smtClean="0"/>
              <a:t>Rather, control resumes with the first statement after the last catch handler following the try block.</a:t>
            </a:r>
          </a:p>
          <a:p>
            <a:pPr>
              <a:lnSpc>
                <a:spcPct val="110000"/>
              </a:lnSpc>
            </a:pPr>
            <a:r>
              <a:rPr lang="en-US" altLang="en-US" b="1" smtClean="0">
                <a:solidFill>
                  <a:srgbClr val="008000"/>
                </a:solidFill>
              </a:rPr>
              <a:t>This is known as the termination model of exception handling</a:t>
            </a:r>
            <a:r>
              <a:rPr lang="en-US" altLang="en-US" smtClean="0">
                <a:solidFill>
                  <a:srgbClr val="FF0000"/>
                </a:solidFill>
              </a:rPr>
              <a:t>.</a:t>
            </a:r>
          </a:p>
          <a:p>
            <a:pPr>
              <a:lnSpc>
                <a:spcPct val="110000"/>
              </a:lnSpc>
            </a:pPr>
            <a:r>
              <a:rPr lang="en-US" altLang="en-US" smtClean="0"/>
              <a:t>As with any other block of code, when a try block terminates, local variables defined in the block go out of scope.</a:t>
            </a:r>
          </a:p>
        </p:txBody>
      </p:sp>
      <p:sp>
        <p:nvSpPr>
          <p:cNvPr id="399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pphtp9_17_Exceptions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cpphtp9_17_Exceptions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cpphtp9_17_Exceptions_Page_0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39939" name="Text Placeholder 2"/>
          <p:cNvSpPr>
            <a:spLocks noGrp="1"/>
          </p:cNvSpPr>
          <p:nvPr>
            <p:ph type="body" idx="1"/>
          </p:nvPr>
        </p:nvSpPr>
        <p:spPr/>
        <p:txBody>
          <a:bodyPr>
            <a:normAutofit fontScale="85000" lnSpcReduction="20000"/>
          </a:bodyPr>
          <a:lstStyle/>
          <a:p>
            <a:pPr>
              <a:lnSpc>
                <a:spcPct val="120000"/>
              </a:lnSpc>
            </a:pPr>
            <a:r>
              <a:rPr lang="en-US" altLang="en-US" smtClean="0"/>
              <a:t>If the try block completes its execution successfully (i.e., no exceptions occur in the try block), then the </a:t>
            </a:r>
            <a:r>
              <a:rPr lang="en-US" altLang="en-US" smtClean="0">
                <a:solidFill>
                  <a:srgbClr val="FF0000"/>
                </a:solidFill>
              </a:rPr>
              <a:t>program ignores the catch handlers and program control continues with the first statement after the last catch following that try block</a:t>
            </a:r>
            <a:r>
              <a:rPr lang="en-US" altLang="en-US" smtClean="0"/>
              <a:t>. </a:t>
            </a:r>
          </a:p>
          <a:p>
            <a:pPr>
              <a:lnSpc>
                <a:spcPct val="120000"/>
              </a:lnSpc>
            </a:pPr>
            <a:r>
              <a:rPr lang="en-US" altLang="en-US" smtClean="0"/>
              <a:t>If an exception that occurs in a try block has no matching catch handler, or if an exception occurs in a statement that is not in a try block, the function that contains the statement terminates immediately, and the </a:t>
            </a:r>
            <a:r>
              <a:rPr lang="en-US" altLang="en-US" u="sng" smtClean="0"/>
              <a:t>program attempts to locate an enclosing try block in the calling function</a:t>
            </a:r>
            <a:r>
              <a:rPr lang="en-US" altLang="en-US" smtClean="0"/>
              <a:t>.</a:t>
            </a:r>
          </a:p>
          <a:p>
            <a:pPr>
              <a:lnSpc>
                <a:spcPct val="120000"/>
              </a:lnSpc>
            </a:pPr>
            <a:r>
              <a:rPr lang="en-US" altLang="en-US" smtClean="0"/>
              <a:t>This process is called </a:t>
            </a:r>
            <a:r>
              <a:rPr lang="en-US" altLang="en-US" smtClean="0">
                <a:solidFill>
                  <a:srgbClr val="0000FF"/>
                </a:solidFill>
              </a:rPr>
              <a:t>stack unwinding </a:t>
            </a:r>
            <a:r>
              <a:rPr lang="en-US" altLang="en-US" smtClean="0"/>
              <a:t>and is discussed in Section 17.4.</a:t>
            </a:r>
          </a:p>
        </p:txBody>
      </p:sp>
      <p:sp>
        <p:nvSpPr>
          <p:cNvPr id="4301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40963" name="Text Placeholder 2"/>
          <p:cNvSpPr>
            <a:spLocks noGrp="1"/>
          </p:cNvSpPr>
          <p:nvPr>
            <p:ph type="body" idx="1"/>
          </p:nvPr>
        </p:nvSpPr>
        <p:spPr/>
        <p:txBody>
          <a:bodyPr>
            <a:normAutofit fontScale="85000" lnSpcReduction="20000"/>
          </a:bodyPr>
          <a:lstStyle/>
          <a:p>
            <a:pPr>
              <a:lnSpc>
                <a:spcPct val="120000"/>
              </a:lnSpc>
            </a:pPr>
            <a:r>
              <a:rPr lang="en-US" smtClean="0"/>
              <a:t>Flow of Program Control When the User Enters a Denominator of Zero</a:t>
            </a:r>
          </a:p>
          <a:p>
            <a:pPr>
              <a:lnSpc>
                <a:spcPct val="120000"/>
              </a:lnSpc>
            </a:pPr>
            <a:r>
              <a:rPr lang="en-US" smtClean="0"/>
              <a:t>As part of throwing an exception, the throw operand is created and used to initialize the parameter in the catch handler, which we discuss momentarily.</a:t>
            </a:r>
          </a:p>
          <a:p>
            <a:pPr>
              <a:lnSpc>
                <a:spcPct val="120000"/>
              </a:lnSpc>
            </a:pPr>
            <a:r>
              <a:rPr lang="en-US" smtClean="0">
                <a:solidFill>
                  <a:srgbClr val="FF0000"/>
                </a:solidFill>
              </a:rPr>
              <a:t>Central characteristic of exception handling: If your program explicitly throws an exception, it should do so before the error has an opportunity to occur.</a:t>
            </a:r>
          </a:p>
          <a:p>
            <a:pPr>
              <a:lnSpc>
                <a:spcPct val="120000"/>
              </a:lnSpc>
            </a:pPr>
            <a:r>
              <a:rPr lang="en-US" smtClean="0"/>
              <a:t>In general, when an exception is thrown within a try block, the exception is caught by a catch handler that specifies the type matching the thrown exception.</a:t>
            </a:r>
            <a:endParaRPr lang="en-US" dirty="0" smtClean="0"/>
          </a:p>
        </p:txBody>
      </p:sp>
      <p:sp>
        <p:nvSpPr>
          <p:cNvPr id="450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cpphtp9_17_Exceptions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flipV="1">
            <a:off x="4343400" y="1828800"/>
            <a:ext cx="0" cy="19812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43011" name="Text Placeholder 2"/>
          <p:cNvSpPr>
            <a:spLocks noGrp="1"/>
          </p:cNvSpPr>
          <p:nvPr>
            <p:ph type="body" idx="1"/>
          </p:nvPr>
        </p:nvSpPr>
        <p:spPr/>
        <p:txBody>
          <a:bodyPr/>
          <a:lstStyle/>
          <a:p>
            <a:r>
              <a:rPr lang="en-US" altLang="en-US" smtClean="0"/>
              <a:t>In this program, the catch handler specifies that it catches DivideByZeroException objects - this type matches the object type thrown in function quotient.</a:t>
            </a:r>
          </a:p>
          <a:p>
            <a:r>
              <a:rPr lang="en-US" altLang="en-US" smtClean="0"/>
              <a:t>Actually, the catch handler catches a reference to the DivideByZeroException object created by function quotient’s throw statement.</a:t>
            </a:r>
          </a:p>
          <a:p>
            <a:r>
              <a:rPr lang="en-US" altLang="en-US" smtClean="0"/>
              <a:t>The exception object is maintained by the exception-handling mechanism.</a:t>
            </a:r>
          </a:p>
        </p:txBody>
      </p:sp>
      <p:sp>
        <p:nvSpPr>
          <p:cNvPr id="450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cpphtp9_17_Exceptions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17.3  </a:t>
            </a:r>
            <a:r>
              <a:rPr lang="en-US" smtClean="0">
                <a:solidFill>
                  <a:srgbClr val="0000FF"/>
                </a:solidFill>
              </a:rPr>
              <a:t>Rethrowing</a:t>
            </a:r>
            <a:r>
              <a:rPr lang="en-US" smtClean="0"/>
              <a:t> an Exception</a:t>
            </a:r>
            <a:endParaRPr lang="en-US" dirty="0" smtClean="0"/>
          </a:p>
        </p:txBody>
      </p:sp>
      <p:sp>
        <p:nvSpPr>
          <p:cNvPr id="45059" name="Text Placeholder 2"/>
          <p:cNvSpPr>
            <a:spLocks noGrp="1"/>
          </p:cNvSpPr>
          <p:nvPr>
            <p:ph type="body" idx="1"/>
          </p:nvPr>
        </p:nvSpPr>
        <p:spPr/>
        <p:txBody>
          <a:bodyPr>
            <a:normAutofit fontScale="77500" lnSpcReduction="20000"/>
          </a:bodyPr>
          <a:lstStyle/>
          <a:p>
            <a:pPr>
              <a:lnSpc>
                <a:spcPct val="120000"/>
              </a:lnSpc>
            </a:pPr>
            <a:r>
              <a:rPr lang="en-US" altLang="en-US" smtClean="0"/>
              <a:t>A function might use a resource—like a file—and might want to release the resource (i.e., close the file) if an exception occurs. </a:t>
            </a:r>
          </a:p>
          <a:p>
            <a:pPr>
              <a:lnSpc>
                <a:spcPct val="120000"/>
              </a:lnSpc>
            </a:pPr>
            <a:r>
              <a:rPr lang="en-US" altLang="en-US" smtClean="0"/>
              <a:t>An exception handler, upon receiving an exception, can release the resource then notify its caller than an exception occurred by rethrowing the exception via the statement</a:t>
            </a:r>
          </a:p>
          <a:p>
            <a:pPr lvl="2">
              <a:lnSpc>
                <a:spcPct val="120000"/>
              </a:lnSpc>
            </a:pPr>
            <a:r>
              <a:rPr lang="en-US" altLang="en-US" sz="2600" b="1" smtClean="0">
                <a:solidFill>
                  <a:srgbClr val="0000FF"/>
                </a:solidFill>
              </a:rPr>
              <a:t>throw;</a:t>
            </a:r>
            <a:r>
              <a:rPr lang="en-US" altLang="en-US" sz="2600" smtClean="0"/>
              <a:t>    </a:t>
            </a:r>
            <a:r>
              <a:rPr lang="en-US" altLang="en-US" sz="2600" smtClean="0">
                <a:solidFill>
                  <a:srgbClr val="008000"/>
                </a:solidFill>
              </a:rPr>
              <a:t>//no exception parameter needed</a:t>
            </a:r>
          </a:p>
          <a:p>
            <a:pPr>
              <a:lnSpc>
                <a:spcPct val="120000"/>
              </a:lnSpc>
            </a:pPr>
            <a:r>
              <a:rPr lang="en-US" altLang="en-US" smtClean="0">
                <a:solidFill>
                  <a:srgbClr val="FF0000"/>
                </a:solidFill>
              </a:rPr>
              <a:t>Regardless of whether a handler can process an exception, the handler can rethrow the exception for further processing outside the handler.</a:t>
            </a:r>
          </a:p>
          <a:p>
            <a:pPr>
              <a:lnSpc>
                <a:spcPct val="120000"/>
              </a:lnSpc>
            </a:pPr>
            <a:r>
              <a:rPr lang="en-US" altLang="en-US" smtClean="0"/>
              <a:t>The </a:t>
            </a:r>
            <a:r>
              <a:rPr lang="en-US" altLang="en-US" smtClean="0">
                <a:solidFill>
                  <a:srgbClr val="FF0000"/>
                </a:solidFill>
              </a:rPr>
              <a:t>next enclosing try block detects the rethrown exception</a:t>
            </a:r>
            <a:r>
              <a:rPr lang="en-US" altLang="en-US" smtClean="0"/>
              <a:t>, which a catch handler listed after that enclosing try block attempts to handle.</a:t>
            </a:r>
          </a:p>
        </p:txBody>
      </p:sp>
      <p:sp>
        <p:nvSpPr>
          <p:cNvPr id="5734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cpphtp9_17_Exceptions_Page_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17.3  Rethrowing an Exception (cont.)</a:t>
            </a:r>
            <a:endParaRPr lang="en-US" dirty="0" smtClean="0"/>
          </a:p>
        </p:txBody>
      </p:sp>
      <p:sp>
        <p:nvSpPr>
          <p:cNvPr id="47107" name="Text Placeholder 2"/>
          <p:cNvSpPr>
            <a:spLocks noGrp="1"/>
          </p:cNvSpPr>
          <p:nvPr>
            <p:ph type="body" idx="1"/>
          </p:nvPr>
        </p:nvSpPr>
        <p:spPr/>
        <p:txBody>
          <a:bodyPr/>
          <a:lstStyle/>
          <a:p>
            <a:r>
              <a:rPr lang="en-US" altLang="en-US" smtClean="0"/>
              <a:t>The program of </a:t>
            </a:r>
            <a:r>
              <a:rPr lang="en-US" altLang="en-US" smtClean="0">
                <a:solidFill>
                  <a:srgbClr val="FF0000"/>
                </a:solidFill>
              </a:rPr>
              <a:t>Fig. 17</a:t>
            </a:r>
            <a:r>
              <a:rPr lang="en-US" altLang="en-US" smtClean="0"/>
              <a:t>.3 demonstrates </a:t>
            </a:r>
            <a:r>
              <a:rPr lang="en-US" altLang="en-US" smtClean="0">
                <a:solidFill>
                  <a:srgbClr val="0000FF"/>
                </a:solidFill>
              </a:rPr>
              <a:t>rethrowing</a:t>
            </a:r>
            <a:r>
              <a:rPr lang="en-US" altLang="en-US" smtClean="0"/>
              <a:t> an exception.</a:t>
            </a:r>
          </a:p>
          <a:p>
            <a:r>
              <a:rPr lang="en-US" altLang="en-US" smtClean="0"/>
              <a:t>Since </a:t>
            </a:r>
            <a:r>
              <a:rPr lang="en-US" altLang="en-US" smtClean="0">
                <a:solidFill>
                  <a:srgbClr val="FF0000"/>
                </a:solidFill>
              </a:rPr>
              <a:t>we do not use the exception parameters in the catch handlers of this example</a:t>
            </a:r>
            <a:r>
              <a:rPr lang="en-US" altLang="en-US" smtClean="0"/>
              <a:t>, we omit the exception parameter names and specify only the type of exception to catch (lines 16 and 35).</a:t>
            </a:r>
          </a:p>
        </p:txBody>
      </p:sp>
      <p:sp>
        <p:nvSpPr>
          <p:cNvPr id="5939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cpphtp9_17_Exceptions_Page_20"/>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0833" r="10833"/>
          <a:stretch/>
        </p:blipFill>
        <p:spPr bwMode="auto">
          <a:xfrm>
            <a:off x="533400" y="457200"/>
            <a:ext cx="71628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
        <p:nvSpPr>
          <p:cNvPr id="5" name="TextBox 4"/>
          <p:cNvSpPr txBox="1"/>
          <p:nvPr/>
        </p:nvSpPr>
        <p:spPr>
          <a:xfrm>
            <a:off x="7315200" y="2316540"/>
            <a:ext cx="1295400" cy="1569660"/>
          </a:xfrm>
          <a:prstGeom prst="rect">
            <a:avLst/>
          </a:prstGeom>
          <a:noFill/>
          <a:ln>
            <a:solidFill>
              <a:schemeClr val="accent1"/>
            </a:solidFill>
          </a:ln>
        </p:spPr>
        <p:txBody>
          <a:bodyPr wrap="square" rtlCol="0">
            <a:spAutoFit/>
          </a:bodyPr>
          <a:lstStyle/>
          <a:p>
            <a:r>
              <a:rPr lang="en-US" sz="1600" smtClean="0"/>
              <a:t>No exception parameter names in this example.</a:t>
            </a:r>
            <a:endParaRPr lang="en-US" sz="1600"/>
          </a:p>
        </p:txBody>
      </p:sp>
      <p:cxnSp>
        <p:nvCxnSpPr>
          <p:cNvPr id="7" name="Straight Arrow Connector 6"/>
          <p:cNvCxnSpPr/>
          <p:nvPr/>
        </p:nvCxnSpPr>
        <p:spPr>
          <a:xfrm flipH="1">
            <a:off x="6705600" y="4419600"/>
            <a:ext cx="1981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638800" y="990600"/>
            <a:ext cx="1295400" cy="1077218"/>
          </a:xfrm>
          <a:prstGeom prst="rect">
            <a:avLst/>
          </a:prstGeom>
          <a:noFill/>
          <a:ln>
            <a:solidFill>
              <a:schemeClr val="accent1"/>
            </a:solidFill>
          </a:ln>
        </p:spPr>
        <p:txBody>
          <a:bodyPr wrap="square" rtlCol="0">
            <a:spAutoFit/>
          </a:bodyPr>
          <a:lstStyle/>
          <a:p>
            <a:r>
              <a:rPr lang="en-US" sz="1600" smtClean="0">
                <a:solidFill>
                  <a:srgbClr val="FF0000"/>
                </a:solidFill>
              </a:rPr>
              <a:t>exception</a:t>
            </a:r>
            <a:r>
              <a:rPr lang="en-US" sz="1600" smtClean="0"/>
              <a:t> is a </a:t>
            </a:r>
            <a:r>
              <a:rPr lang="en-US" sz="1600" smtClean="0">
                <a:solidFill>
                  <a:srgbClr val="0000FF"/>
                </a:solidFill>
              </a:rPr>
              <a:t>header</a:t>
            </a:r>
            <a:r>
              <a:rPr lang="en-US" sz="1600" smtClean="0"/>
              <a:t> file and a </a:t>
            </a:r>
            <a:r>
              <a:rPr lang="en-US" sz="1600" smtClean="0">
                <a:solidFill>
                  <a:srgbClr val="0000FF"/>
                </a:solidFill>
              </a:rPr>
              <a:t>class</a:t>
            </a:r>
            <a:r>
              <a:rPr lang="en-US" sz="1600" smtClean="0"/>
              <a:t> name</a:t>
            </a:r>
            <a:endParaRPr lang="en-US"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cpphtp9_17_Exceptions_Page_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17.1  Introduction</a:t>
            </a:r>
            <a:endParaRPr lang="en-US" dirty="0" smtClean="0"/>
          </a:p>
        </p:txBody>
      </p:sp>
      <p:sp>
        <p:nvSpPr>
          <p:cNvPr id="13315" name="Text Placeholder 2"/>
          <p:cNvSpPr>
            <a:spLocks noGrp="1"/>
          </p:cNvSpPr>
          <p:nvPr>
            <p:ph type="body" idx="1"/>
          </p:nvPr>
        </p:nvSpPr>
        <p:spPr/>
        <p:txBody>
          <a:bodyPr>
            <a:normAutofit lnSpcReduction="10000"/>
          </a:bodyPr>
          <a:lstStyle/>
          <a:p>
            <a:r>
              <a:rPr lang="en-US" altLang="en-US" smtClean="0"/>
              <a:t>An </a:t>
            </a:r>
            <a:r>
              <a:rPr lang="en-US" altLang="en-US" smtClean="0">
                <a:solidFill>
                  <a:srgbClr val="0000FF"/>
                </a:solidFill>
              </a:rPr>
              <a:t>exception</a:t>
            </a:r>
            <a:r>
              <a:rPr lang="en-US" altLang="en-US" smtClean="0"/>
              <a:t> is an indication of a problem that occurs during a program’s execution.</a:t>
            </a:r>
          </a:p>
          <a:p>
            <a:r>
              <a:rPr lang="en-US" altLang="en-US" smtClean="0"/>
              <a:t>Exception handling enables you to create applications that can resolve (or handle) exceptions.</a:t>
            </a:r>
          </a:p>
          <a:p>
            <a:r>
              <a:rPr lang="en-US" altLang="en-US" smtClean="0"/>
              <a:t>In many cases, this allows a program to continue executing as if no problem had been encountered.</a:t>
            </a:r>
          </a:p>
          <a:p>
            <a:r>
              <a:rPr lang="en-US" altLang="en-US" smtClean="0"/>
              <a:t>The features presented in this chapter enable you to write </a:t>
            </a:r>
            <a:r>
              <a:rPr lang="en-US" altLang="en-US" smtClean="0">
                <a:solidFill>
                  <a:srgbClr val="FF0000"/>
                </a:solidFill>
              </a:rPr>
              <a:t>robust</a:t>
            </a:r>
            <a:r>
              <a:rPr lang="en-US" altLang="en-US" smtClean="0"/>
              <a:t> and </a:t>
            </a:r>
            <a:r>
              <a:rPr lang="en-US" altLang="en-US" smtClean="0">
                <a:solidFill>
                  <a:srgbClr val="FF0000"/>
                </a:solidFill>
              </a:rPr>
              <a:t>fault-tolerant</a:t>
            </a:r>
            <a:r>
              <a:rPr lang="en-US" altLang="en-US" smtClean="0"/>
              <a:t> programs that can deal with problems that may arise and continue executing or terminate gracefully.</a:t>
            </a:r>
          </a:p>
        </p:txBody>
      </p:sp>
      <p:sp>
        <p:nvSpPr>
          <p:cNvPr id="1331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cpphtp9_17_Exceptions_Page_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17.4  Stack Unwinding</a:t>
            </a:r>
            <a:endParaRPr lang="en-US" dirty="0" smtClean="0"/>
          </a:p>
        </p:txBody>
      </p:sp>
      <p:sp>
        <p:nvSpPr>
          <p:cNvPr id="51203" name="Text Placeholder 2"/>
          <p:cNvSpPr>
            <a:spLocks noGrp="1"/>
          </p:cNvSpPr>
          <p:nvPr>
            <p:ph type="body" idx="1"/>
          </p:nvPr>
        </p:nvSpPr>
        <p:spPr/>
        <p:txBody>
          <a:bodyPr>
            <a:normAutofit fontScale="70000" lnSpcReduction="20000"/>
          </a:bodyPr>
          <a:lstStyle/>
          <a:p>
            <a:pPr>
              <a:lnSpc>
                <a:spcPct val="120000"/>
              </a:lnSpc>
            </a:pPr>
            <a:r>
              <a:rPr lang="en-US" altLang="en-US" smtClean="0">
                <a:solidFill>
                  <a:srgbClr val="FF0000"/>
                </a:solidFill>
              </a:rPr>
              <a:t>When an exception is thrown but not caught in a particular scope, the function call stack is “unwound,” and an attempt is made to catch the exception in the </a:t>
            </a:r>
            <a:r>
              <a:rPr lang="en-US" altLang="en-US" smtClean="0">
                <a:solidFill>
                  <a:srgbClr val="0000FF"/>
                </a:solidFill>
              </a:rPr>
              <a:t>next outer try…catch block</a:t>
            </a:r>
            <a:r>
              <a:rPr lang="en-US" altLang="en-US" smtClean="0">
                <a:solidFill>
                  <a:srgbClr val="FF0000"/>
                </a:solidFill>
              </a:rPr>
              <a:t>.</a:t>
            </a:r>
          </a:p>
          <a:p>
            <a:pPr>
              <a:lnSpc>
                <a:spcPct val="120000"/>
              </a:lnSpc>
            </a:pPr>
            <a:r>
              <a:rPr lang="en-US" altLang="en-US" smtClean="0"/>
              <a:t>Unwinding the function call stack means that the function in which the exception was not caught terminates, all local variables that have completed intitialization in that function are destroyed and control returns to the statement that originally invoked that function.</a:t>
            </a:r>
          </a:p>
          <a:p>
            <a:pPr>
              <a:lnSpc>
                <a:spcPct val="120000"/>
              </a:lnSpc>
            </a:pPr>
            <a:r>
              <a:rPr lang="en-US" altLang="en-US" smtClean="0"/>
              <a:t>If a try block encloses that statement, an attempt is made to catch the exception.</a:t>
            </a:r>
          </a:p>
          <a:p>
            <a:pPr>
              <a:lnSpc>
                <a:spcPct val="120000"/>
              </a:lnSpc>
            </a:pPr>
            <a:r>
              <a:rPr lang="en-US" altLang="en-US" smtClean="0">
                <a:solidFill>
                  <a:srgbClr val="FF0000"/>
                </a:solidFill>
              </a:rPr>
              <a:t>If a try block does not enclose that statement, stack unwinding occurs again.</a:t>
            </a:r>
          </a:p>
          <a:p>
            <a:pPr>
              <a:lnSpc>
                <a:spcPct val="120000"/>
              </a:lnSpc>
            </a:pPr>
            <a:r>
              <a:rPr lang="en-US" altLang="en-US" b="1" smtClean="0">
                <a:solidFill>
                  <a:srgbClr val="008000"/>
                </a:solidFill>
              </a:rPr>
              <a:t>If no catch handler ever catches this exception, the program terminates.</a:t>
            </a:r>
          </a:p>
          <a:p>
            <a:pPr>
              <a:lnSpc>
                <a:spcPct val="120000"/>
              </a:lnSpc>
            </a:pPr>
            <a:r>
              <a:rPr lang="en-US" altLang="en-US" smtClean="0"/>
              <a:t>The program of Fig. 17.4 demonstrates stack unwinding.</a:t>
            </a:r>
          </a:p>
        </p:txBody>
      </p:sp>
      <p:sp>
        <p:nvSpPr>
          <p:cNvPr id="7270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cpphtp9_17_Exceptions_Page_2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cpphtp9_17_Exceptions_Page_2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cpphtp9_17_Exceptions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17.4  Stack Unwinding (cont.)</a:t>
            </a:r>
            <a:endParaRPr lang="en-US" dirty="0" smtClean="0"/>
          </a:p>
        </p:txBody>
      </p:sp>
      <p:sp>
        <p:nvSpPr>
          <p:cNvPr id="55299" name="Text Placeholder 2"/>
          <p:cNvSpPr>
            <a:spLocks noGrp="1"/>
          </p:cNvSpPr>
          <p:nvPr>
            <p:ph type="body" idx="1"/>
          </p:nvPr>
        </p:nvSpPr>
        <p:spPr/>
        <p:txBody>
          <a:bodyPr>
            <a:normAutofit fontScale="70000" lnSpcReduction="20000"/>
          </a:bodyPr>
          <a:lstStyle/>
          <a:p>
            <a:pPr>
              <a:lnSpc>
                <a:spcPct val="120000"/>
              </a:lnSpc>
            </a:pPr>
            <a:r>
              <a:rPr lang="en-US" altLang="en-US" smtClean="0"/>
              <a:t>Line 13 of function3 throws a runtime_error object.</a:t>
            </a:r>
          </a:p>
          <a:p>
            <a:pPr>
              <a:lnSpc>
                <a:spcPct val="120000"/>
              </a:lnSpc>
            </a:pPr>
            <a:r>
              <a:rPr lang="en-US" altLang="en-US" smtClean="0"/>
              <a:t>However, because no try block encloses the throw statement in line 13, </a:t>
            </a:r>
            <a:r>
              <a:rPr lang="en-US" altLang="en-US" smtClean="0">
                <a:solidFill>
                  <a:srgbClr val="FF0000"/>
                </a:solidFill>
              </a:rPr>
              <a:t>stack unwinding occurs</a:t>
            </a:r>
            <a:r>
              <a:rPr lang="en-US" altLang="en-US" smtClean="0"/>
              <a:t>—function3 terminates at line 13, then returns control to the statement in function2 that invoked function3 (i.e., line 20).</a:t>
            </a:r>
          </a:p>
          <a:p>
            <a:pPr>
              <a:lnSpc>
                <a:spcPct val="120000"/>
              </a:lnSpc>
            </a:pPr>
            <a:r>
              <a:rPr lang="en-US" altLang="en-US" smtClean="0"/>
              <a:t>Because no try block encloses line 20, </a:t>
            </a:r>
            <a:r>
              <a:rPr lang="en-US" altLang="en-US" smtClean="0">
                <a:solidFill>
                  <a:srgbClr val="FF0000"/>
                </a:solidFill>
              </a:rPr>
              <a:t>stack unwinding occurs again</a:t>
            </a:r>
            <a:r>
              <a:rPr lang="en-US" altLang="en-US" smtClean="0"/>
              <a:t>—function2 terminates at line 20 and returns control to the statement in function1 that invoked function2 (i.e., line 27).</a:t>
            </a:r>
          </a:p>
          <a:p>
            <a:pPr>
              <a:lnSpc>
                <a:spcPct val="120000"/>
              </a:lnSpc>
            </a:pPr>
            <a:r>
              <a:rPr lang="en-US" altLang="en-US" smtClean="0"/>
              <a:t>Because no try block encloses line 27, </a:t>
            </a:r>
            <a:r>
              <a:rPr lang="en-US" altLang="en-US" smtClean="0">
                <a:solidFill>
                  <a:srgbClr val="FF0000"/>
                </a:solidFill>
              </a:rPr>
              <a:t>stack unwinding occurs one more time</a:t>
            </a:r>
            <a:r>
              <a:rPr lang="en-US" altLang="en-US" smtClean="0"/>
              <a:t>—function1 terminates at line 27 and returns control to the statement in main that invoked function1 (i.e., line 37).</a:t>
            </a:r>
          </a:p>
          <a:p>
            <a:pPr>
              <a:lnSpc>
                <a:spcPct val="120000"/>
              </a:lnSpc>
            </a:pPr>
            <a:r>
              <a:rPr lang="en-US" altLang="en-US" smtClean="0"/>
              <a:t>The try block of lines 34–38 encloses this statement, so the first matching catch handler located after this try block (line 39–43) catches and processes the exception.</a:t>
            </a:r>
          </a:p>
        </p:txBody>
      </p:sp>
      <p:sp>
        <p:nvSpPr>
          <p:cNvPr id="7680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17.5  When to Use Exception Handling</a:t>
            </a:r>
            <a:endParaRPr lang="en-US" dirty="0" smtClean="0"/>
          </a:p>
        </p:txBody>
      </p:sp>
      <p:sp>
        <p:nvSpPr>
          <p:cNvPr id="56323" name="Text Placeholder 2"/>
          <p:cNvSpPr>
            <a:spLocks noGrp="1"/>
          </p:cNvSpPr>
          <p:nvPr>
            <p:ph type="body" idx="1"/>
          </p:nvPr>
        </p:nvSpPr>
        <p:spPr/>
        <p:txBody>
          <a:bodyPr>
            <a:normAutofit fontScale="77500" lnSpcReduction="20000"/>
          </a:bodyPr>
          <a:lstStyle/>
          <a:p>
            <a:pPr>
              <a:lnSpc>
                <a:spcPct val="120000"/>
              </a:lnSpc>
            </a:pPr>
            <a:r>
              <a:rPr lang="en-US" altLang="en-US" smtClean="0"/>
              <a:t>Exception handling is designed to process </a:t>
            </a:r>
            <a:r>
              <a:rPr lang="en-US" altLang="en-US" smtClean="0">
                <a:solidFill>
                  <a:srgbClr val="FF0000"/>
                </a:solidFill>
              </a:rPr>
              <a:t>synchronous errors</a:t>
            </a:r>
            <a:r>
              <a:rPr lang="en-US" altLang="en-US" smtClean="0"/>
              <a:t>, which occur when a statement executes, such as: </a:t>
            </a:r>
          </a:p>
          <a:p>
            <a:pPr lvl="1">
              <a:lnSpc>
                <a:spcPct val="120000"/>
              </a:lnSpc>
            </a:pPr>
            <a:r>
              <a:rPr lang="en-US" altLang="en-US" smtClean="0"/>
              <a:t>out-of-range array subscripts</a:t>
            </a:r>
          </a:p>
          <a:p>
            <a:pPr lvl="1">
              <a:lnSpc>
                <a:spcPct val="120000"/>
              </a:lnSpc>
            </a:pPr>
            <a:r>
              <a:rPr lang="en-US" altLang="en-US" smtClean="0"/>
              <a:t>arithmetic overflow (i.e., a value outside the representable range of values)</a:t>
            </a:r>
          </a:p>
          <a:p>
            <a:pPr lvl="1">
              <a:lnSpc>
                <a:spcPct val="120000"/>
              </a:lnSpc>
            </a:pPr>
            <a:r>
              <a:rPr lang="en-US" altLang="en-US" smtClean="0"/>
              <a:t>division by zero</a:t>
            </a:r>
          </a:p>
          <a:p>
            <a:pPr lvl="1">
              <a:lnSpc>
                <a:spcPct val="120000"/>
              </a:lnSpc>
            </a:pPr>
            <a:r>
              <a:rPr lang="en-US" altLang="en-US" smtClean="0"/>
              <a:t>invalid function parameters</a:t>
            </a:r>
          </a:p>
          <a:p>
            <a:pPr lvl="1">
              <a:lnSpc>
                <a:spcPct val="120000"/>
              </a:lnSpc>
            </a:pPr>
            <a:r>
              <a:rPr lang="en-US" altLang="en-US" smtClean="0"/>
              <a:t>unsuccessful memory allocation (due to lack of memory).</a:t>
            </a:r>
          </a:p>
          <a:p>
            <a:pPr>
              <a:lnSpc>
                <a:spcPct val="120000"/>
              </a:lnSpc>
            </a:pPr>
            <a:r>
              <a:rPr lang="en-US" altLang="en-US" smtClean="0"/>
              <a:t>Exception handling is not designed to process errors associated with </a:t>
            </a:r>
            <a:r>
              <a:rPr lang="en-US" altLang="en-US" smtClean="0">
                <a:solidFill>
                  <a:srgbClr val="FF0000"/>
                </a:solidFill>
              </a:rPr>
              <a:t>asynchronous events </a:t>
            </a:r>
            <a:r>
              <a:rPr lang="en-US" altLang="en-US" smtClean="0"/>
              <a:t>(e.g., disk I/O completions, network message arrivals, mouse clicks and keystrokes), which occur in parallel with, and independent of, the program’s flow of control.</a:t>
            </a:r>
          </a:p>
        </p:txBody>
      </p:sp>
      <p:sp>
        <p:nvSpPr>
          <p:cNvPr id="481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cpphtp9_17_Exceptions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cpphtp9_17_Exceptions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17.5  When to Use Exception Handling (cont.)</a:t>
            </a:r>
            <a:endParaRPr lang="en-US" dirty="0" smtClean="0"/>
          </a:p>
        </p:txBody>
      </p:sp>
      <p:sp>
        <p:nvSpPr>
          <p:cNvPr id="59395" name="Text Placeholder 2"/>
          <p:cNvSpPr>
            <a:spLocks noGrp="1"/>
          </p:cNvSpPr>
          <p:nvPr>
            <p:ph type="body" idx="1"/>
          </p:nvPr>
        </p:nvSpPr>
        <p:spPr/>
        <p:txBody>
          <a:bodyPr/>
          <a:lstStyle/>
          <a:p>
            <a:r>
              <a:rPr lang="en-US" altLang="en-US" smtClean="0"/>
              <a:t>Exception-handling also is useful for processing problems that occur when a program interacts with software elements, such as member functions, constructors, destructors and classes.</a:t>
            </a:r>
          </a:p>
          <a:p>
            <a:r>
              <a:rPr lang="en-US" altLang="en-US" smtClean="0">
                <a:solidFill>
                  <a:srgbClr val="FF0000"/>
                </a:solidFill>
              </a:rPr>
              <a:t>Software elements often use exceptions to notify programs when problems occur.</a:t>
            </a:r>
          </a:p>
          <a:p>
            <a:r>
              <a:rPr lang="en-US" altLang="en-US" smtClean="0"/>
              <a:t>This enables you to implement customized error handling for each application.</a:t>
            </a:r>
          </a:p>
        </p:txBody>
      </p:sp>
      <p:sp>
        <p:nvSpPr>
          <p:cNvPr id="5325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pphtp9_17_Exceptions_Page_0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cpphtp9_17_Exceptions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flipV="1">
            <a:off x="4419600" y="2819400"/>
            <a:ext cx="0" cy="13716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17.5  When to Use Exception Handling (cont.)</a:t>
            </a:r>
            <a:endParaRPr lang="en-US" dirty="0" smtClean="0"/>
          </a:p>
        </p:txBody>
      </p:sp>
      <p:sp>
        <p:nvSpPr>
          <p:cNvPr id="61443" name="Text Placeholder 2"/>
          <p:cNvSpPr>
            <a:spLocks noGrp="1"/>
          </p:cNvSpPr>
          <p:nvPr>
            <p:ph type="body" idx="1"/>
          </p:nvPr>
        </p:nvSpPr>
        <p:spPr/>
        <p:txBody>
          <a:bodyPr/>
          <a:lstStyle/>
          <a:p>
            <a:r>
              <a:rPr lang="en-US" altLang="en-US" smtClean="0"/>
              <a:t>Complex applications normally consist of </a:t>
            </a:r>
            <a:r>
              <a:rPr lang="en-US" altLang="en-US" smtClean="0">
                <a:solidFill>
                  <a:srgbClr val="0000FF"/>
                </a:solidFill>
              </a:rPr>
              <a:t>predefined software components</a:t>
            </a:r>
            <a:r>
              <a:rPr lang="en-US" altLang="en-US" smtClean="0"/>
              <a:t> and </a:t>
            </a:r>
            <a:r>
              <a:rPr lang="en-US" altLang="en-US" smtClean="0">
                <a:solidFill>
                  <a:srgbClr val="0000FF"/>
                </a:solidFill>
              </a:rPr>
              <a:t>application-specific components</a:t>
            </a:r>
            <a:r>
              <a:rPr lang="en-US" altLang="en-US" smtClean="0"/>
              <a:t> that use the predefined components.</a:t>
            </a:r>
          </a:p>
          <a:p>
            <a:r>
              <a:rPr lang="en-US" altLang="en-US" smtClean="0"/>
              <a:t>When a predefined component encounters a problem, that component needs a mechanism to communicate the problem to the application-specific component—the predefined component cannot know in advance how each application processes a problem that occurs. </a:t>
            </a:r>
          </a:p>
        </p:txBody>
      </p:sp>
      <p:sp>
        <p:nvSpPr>
          <p:cNvPr id="5632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17.5  When to Use Exception Handling (cont.)</a:t>
            </a:r>
            <a:endParaRPr lang="en-US" dirty="0" smtClean="0"/>
          </a:p>
        </p:txBody>
      </p:sp>
      <p:sp>
        <p:nvSpPr>
          <p:cNvPr id="69635" name="Text Placeholder 2"/>
          <p:cNvSpPr>
            <a:spLocks noGrp="1"/>
          </p:cNvSpPr>
          <p:nvPr>
            <p:ph type="body" idx="1"/>
          </p:nvPr>
        </p:nvSpPr>
        <p:spPr/>
        <p:txBody>
          <a:bodyPr>
            <a:normAutofit fontScale="70000" lnSpcReduction="20000"/>
          </a:bodyPr>
          <a:lstStyle/>
          <a:p>
            <a:pPr>
              <a:lnSpc>
                <a:spcPct val="120000"/>
              </a:lnSpc>
            </a:pPr>
            <a:r>
              <a:rPr lang="en-US" smtClean="0"/>
              <a:t>C++11: Declaring Functions That Do Not Throw Exceptions</a:t>
            </a:r>
          </a:p>
          <a:p>
            <a:pPr>
              <a:lnSpc>
                <a:spcPct val="120000"/>
              </a:lnSpc>
            </a:pPr>
            <a:r>
              <a:rPr lang="en-US" b="1" smtClean="0">
                <a:solidFill>
                  <a:srgbClr val="0000FF"/>
                </a:solidFill>
              </a:rPr>
              <a:t>As of C++11</a:t>
            </a:r>
            <a:r>
              <a:rPr lang="en-US" smtClean="0">
                <a:solidFill>
                  <a:srgbClr val="FF0000"/>
                </a:solidFill>
              </a:rPr>
              <a:t>, if a function does not throw any exceptions and does not call any functions that throw exceptions, you should explicitly state that a function does not throw exceptions. </a:t>
            </a:r>
          </a:p>
          <a:p>
            <a:pPr>
              <a:lnSpc>
                <a:spcPct val="120000"/>
              </a:lnSpc>
            </a:pPr>
            <a:r>
              <a:rPr lang="en-US" smtClean="0"/>
              <a:t>This indicates to client-code programmers that there’s no need to place calls to the function in a try block. </a:t>
            </a:r>
          </a:p>
          <a:p>
            <a:pPr>
              <a:lnSpc>
                <a:spcPct val="120000"/>
              </a:lnSpc>
            </a:pPr>
            <a:r>
              <a:rPr lang="en-US" smtClean="0">
                <a:solidFill>
                  <a:srgbClr val="FF0000"/>
                </a:solidFill>
              </a:rPr>
              <a:t>Add </a:t>
            </a:r>
            <a:r>
              <a:rPr lang="en-US" b="1" smtClean="0">
                <a:solidFill>
                  <a:srgbClr val="0000FF"/>
                </a:solidFill>
              </a:rPr>
              <a:t>noexcept</a:t>
            </a:r>
            <a:r>
              <a:rPr lang="en-US" smtClean="0">
                <a:solidFill>
                  <a:srgbClr val="FF0000"/>
                </a:solidFill>
              </a:rPr>
              <a:t> to the right of the function’s parameter list in both the prototype and the definition. </a:t>
            </a:r>
          </a:p>
          <a:p>
            <a:pPr>
              <a:lnSpc>
                <a:spcPct val="120000"/>
              </a:lnSpc>
            </a:pPr>
            <a:r>
              <a:rPr lang="en-US" smtClean="0">
                <a:solidFill>
                  <a:srgbClr val="008000"/>
                </a:solidFill>
              </a:rPr>
              <a:t>For a const member function, place noexcept after const.</a:t>
            </a:r>
            <a:r>
              <a:rPr lang="en-US" smtClean="0">
                <a:solidFill>
                  <a:srgbClr val="FF0000"/>
                </a:solidFill>
              </a:rPr>
              <a:t> </a:t>
            </a:r>
          </a:p>
          <a:p>
            <a:pPr>
              <a:lnSpc>
                <a:spcPct val="120000"/>
              </a:lnSpc>
            </a:pPr>
            <a:r>
              <a:rPr lang="en-US" smtClean="0"/>
              <a:t>If a function that’s declared noexcept calls another function that throws an exception or executes a throw statement, the program terminates. </a:t>
            </a:r>
            <a:endParaRPr lang="en-US" dirty="0" smtClean="0"/>
          </a:p>
        </p:txBody>
      </p:sp>
      <p:sp>
        <p:nvSpPr>
          <p:cNvPr id="5632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17.6  Constructors, Destructors and Exception Handling</a:t>
            </a:r>
            <a:endParaRPr lang="en-US" sz="2000" dirty="0" smtClean="0"/>
          </a:p>
        </p:txBody>
      </p:sp>
      <p:sp>
        <p:nvSpPr>
          <p:cNvPr id="63491" name="Text Placeholder 2"/>
          <p:cNvSpPr>
            <a:spLocks noGrp="1"/>
          </p:cNvSpPr>
          <p:nvPr>
            <p:ph type="body" idx="1"/>
          </p:nvPr>
        </p:nvSpPr>
        <p:spPr/>
        <p:txBody>
          <a:bodyPr>
            <a:normAutofit fontScale="92500" lnSpcReduction="20000"/>
          </a:bodyPr>
          <a:lstStyle/>
          <a:p>
            <a:pPr>
              <a:lnSpc>
                <a:spcPct val="120000"/>
              </a:lnSpc>
            </a:pPr>
            <a:r>
              <a:rPr lang="en-US" altLang="en-US" smtClean="0"/>
              <a:t>What happens when an error is detected in a constructor? </a:t>
            </a:r>
          </a:p>
          <a:p>
            <a:pPr>
              <a:lnSpc>
                <a:spcPct val="120000"/>
              </a:lnSpc>
            </a:pPr>
            <a:r>
              <a:rPr lang="en-US" altLang="en-US" smtClean="0"/>
              <a:t>For example, how should an object’s constructor respond when it receives invalid data? </a:t>
            </a:r>
          </a:p>
          <a:p>
            <a:pPr>
              <a:lnSpc>
                <a:spcPct val="120000"/>
              </a:lnSpc>
            </a:pPr>
            <a:r>
              <a:rPr lang="en-US" altLang="en-US" smtClean="0">
                <a:solidFill>
                  <a:srgbClr val="FF0000"/>
                </a:solidFill>
              </a:rPr>
              <a:t>Because a constructor cannot return a value to indicate an error, we must choose an alternative means of indicating that the object has not been constructed properly.</a:t>
            </a:r>
          </a:p>
          <a:p>
            <a:pPr lvl="1">
              <a:lnSpc>
                <a:spcPct val="120000"/>
              </a:lnSpc>
            </a:pPr>
            <a:r>
              <a:rPr lang="en-US" altLang="en-US" smtClean="0"/>
              <a:t>One scheme is to </a:t>
            </a:r>
            <a:r>
              <a:rPr lang="en-US" altLang="en-US" smtClean="0">
                <a:solidFill>
                  <a:srgbClr val="0000FF"/>
                </a:solidFill>
              </a:rPr>
              <a:t>return the improperly constructed object and hope that anyone using it would make appropriate tests </a:t>
            </a:r>
            <a:r>
              <a:rPr lang="en-US" altLang="en-US" smtClean="0"/>
              <a:t>to determine that it’s in an inconsistent state.</a:t>
            </a:r>
          </a:p>
          <a:p>
            <a:pPr lvl="1">
              <a:lnSpc>
                <a:spcPct val="120000"/>
              </a:lnSpc>
            </a:pPr>
            <a:r>
              <a:rPr lang="en-US" altLang="en-US" smtClean="0"/>
              <a:t>Another scheme is to </a:t>
            </a:r>
            <a:r>
              <a:rPr lang="en-US" altLang="en-US" smtClean="0">
                <a:solidFill>
                  <a:srgbClr val="0000FF"/>
                </a:solidFill>
              </a:rPr>
              <a:t>set some variable outside the constructor</a:t>
            </a:r>
            <a:r>
              <a:rPr lang="en-US" altLang="en-US" smtClean="0"/>
              <a:t>.</a:t>
            </a:r>
          </a:p>
        </p:txBody>
      </p:sp>
      <p:sp>
        <p:nvSpPr>
          <p:cNvPr id="778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17.6  Constructors, Destructors and Exception Handling (cont.)</a:t>
            </a:r>
            <a:endParaRPr lang="en-US" sz="2000" dirty="0" smtClean="0"/>
          </a:p>
        </p:txBody>
      </p:sp>
      <p:sp>
        <p:nvSpPr>
          <p:cNvPr id="64515" name="Text Placeholder 2"/>
          <p:cNvSpPr>
            <a:spLocks noGrp="1"/>
          </p:cNvSpPr>
          <p:nvPr>
            <p:ph type="body" idx="1"/>
          </p:nvPr>
        </p:nvSpPr>
        <p:spPr>
          <a:xfrm>
            <a:off x="457200" y="1295400"/>
            <a:ext cx="8229600" cy="4691062"/>
          </a:xfrm>
        </p:spPr>
        <p:txBody>
          <a:bodyPr>
            <a:normAutofit fontScale="70000" lnSpcReduction="20000"/>
          </a:bodyPr>
          <a:lstStyle/>
          <a:p>
            <a:pPr>
              <a:lnSpc>
                <a:spcPct val="120000"/>
              </a:lnSpc>
            </a:pPr>
            <a:r>
              <a:rPr lang="en-US" altLang="en-US" smtClean="0">
                <a:solidFill>
                  <a:srgbClr val="FF0000"/>
                </a:solidFill>
              </a:rPr>
              <a:t>The preferred alternative is to </a:t>
            </a:r>
            <a:r>
              <a:rPr lang="en-US" altLang="en-US" b="1" smtClean="0">
                <a:solidFill>
                  <a:srgbClr val="0000FF"/>
                </a:solidFill>
              </a:rPr>
              <a:t>require the constructor to throw an exception that contains the error information, thus offering an opportunity for the program to handle the failure.</a:t>
            </a:r>
          </a:p>
          <a:p>
            <a:pPr>
              <a:lnSpc>
                <a:spcPct val="120000"/>
              </a:lnSpc>
            </a:pPr>
            <a:r>
              <a:rPr lang="en-US" altLang="en-US" smtClean="0"/>
              <a:t>Before an exception is thrown by a constructor, destructors are called for any member objects whose constructors have run to completion as part of the object being constructed.</a:t>
            </a:r>
          </a:p>
          <a:p>
            <a:pPr>
              <a:lnSpc>
                <a:spcPct val="120000"/>
              </a:lnSpc>
            </a:pPr>
            <a:r>
              <a:rPr lang="en-US" altLang="en-US" smtClean="0"/>
              <a:t>Destructors are called for every </a:t>
            </a:r>
            <a:r>
              <a:rPr lang="en-US" altLang="en-US" smtClean="0">
                <a:solidFill>
                  <a:srgbClr val="0000FF"/>
                </a:solidFill>
              </a:rPr>
              <a:t>automatic object </a:t>
            </a:r>
            <a:r>
              <a:rPr lang="en-US" altLang="en-US" smtClean="0"/>
              <a:t>constructed in a try block before the exception is caught.</a:t>
            </a:r>
          </a:p>
          <a:p>
            <a:pPr>
              <a:lnSpc>
                <a:spcPct val="120000"/>
              </a:lnSpc>
            </a:pPr>
            <a:r>
              <a:rPr lang="en-US" altLang="en-US" smtClean="0"/>
              <a:t>Stack unwinding is guaranteed to have been completed at the point that an exception handler begins executing.</a:t>
            </a:r>
          </a:p>
          <a:p>
            <a:pPr>
              <a:lnSpc>
                <a:spcPct val="120000"/>
              </a:lnSpc>
            </a:pPr>
            <a:r>
              <a:rPr lang="en-US" altLang="en-US" smtClean="0"/>
              <a:t>If a destructor invoked as a result of stack unwinding throws an exception, the program terminates.</a:t>
            </a:r>
          </a:p>
          <a:p>
            <a:pPr>
              <a:lnSpc>
                <a:spcPct val="120000"/>
              </a:lnSpc>
            </a:pPr>
            <a:r>
              <a:rPr lang="en-US" altLang="en-US" smtClean="0">
                <a:solidFill>
                  <a:srgbClr val="008000"/>
                </a:solidFill>
              </a:rPr>
              <a:t>This has been linked to various security attacks.</a:t>
            </a:r>
          </a:p>
        </p:txBody>
      </p:sp>
      <p:sp>
        <p:nvSpPr>
          <p:cNvPr id="7885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pphtp9_17_Exceptions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cpphtp9_17_Exceptions_Page_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9691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flipH="1" flipV="1">
            <a:off x="4191000" y="2286000"/>
            <a:ext cx="76200" cy="16002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17.6  Constructors, Destructors and Exception Handling (cont.)</a:t>
            </a:r>
            <a:endParaRPr lang="en-US" sz="2000" dirty="0" smtClean="0"/>
          </a:p>
        </p:txBody>
      </p:sp>
      <p:sp>
        <p:nvSpPr>
          <p:cNvPr id="67587" name="Text Placeholder 2"/>
          <p:cNvSpPr>
            <a:spLocks noGrp="1"/>
          </p:cNvSpPr>
          <p:nvPr>
            <p:ph type="body" idx="1"/>
          </p:nvPr>
        </p:nvSpPr>
        <p:spPr/>
        <p:txBody>
          <a:bodyPr/>
          <a:lstStyle/>
          <a:p>
            <a:r>
              <a:rPr lang="en-US" altLang="en-US" smtClean="0"/>
              <a:t>If an object has member objects, and if </a:t>
            </a:r>
            <a:r>
              <a:rPr lang="en-US" altLang="en-US" smtClean="0">
                <a:solidFill>
                  <a:srgbClr val="008000"/>
                </a:solidFill>
              </a:rPr>
              <a:t>an exception is thrown before the outer object is fully constructed</a:t>
            </a:r>
            <a:r>
              <a:rPr lang="en-US" altLang="en-US" smtClean="0"/>
              <a:t>, then destructors will be executed for the member objects that have been constructed prior to the occurrence of the exception.</a:t>
            </a:r>
          </a:p>
          <a:p>
            <a:r>
              <a:rPr lang="en-US" altLang="en-US" smtClean="0"/>
              <a:t>If an array of objects has been </a:t>
            </a:r>
            <a:r>
              <a:rPr lang="en-US" altLang="en-US" smtClean="0">
                <a:solidFill>
                  <a:srgbClr val="008000"/>
                </a:solidFill>
              </a:rPr>
              <a:t>partially constructed </a:t>
            </a:r>
            <a:r>
              <a:rPr lang="en-US" altLang="en-US" smtClean="0"/>
              <a:t>when an exception occurs, only the destructors for the constructed objects in the array will be called.</a:t>
            </a:r>
          </a:p>
        </p:txBody>
      </p:sp>
      <p:sp>
        <p:nvSpPr>
          <p:cNvPr id="7987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cpphtp9_17_Exceptions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cpphtp9_17_Exceptions_Page_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cpphtp9_17_Exceptions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17.6  Constructors, Destructors and Exception Handling (cont.)</a:t>
            </a:r>
            <a:endParaRPr lang="en-US" sz="2000" dirty="0" smtClean="0"/>
          </a:p>
        </p:txBody>
      </p:sp>
      <p:sp>
        <p:nvSpPr>
          <p:cNvPr id="72707" name="Text Placeholder 2"/>
          <p:cNvSpPr>
            <a:spLocks noGrp="1"/>
          </p:cNvSpPr>
          <p:nvPr>
            <p:ph type="body" idx="1"/>
          </p:nvPr>
        </p:nvSpPr>
        <p:spPr/>
        <p:txBody>
          <a:bodyPr/>
          <a:lstStyle/>
          <a:p>
            <a:r>
              <a:rPr lang="en-US" smtClean="0"/>
              <a:t>Initializing Local Objects to Acquire Resources</a:t>
            </a:r>
          </a:p>
          <a:p>
            <a:r>
              <a:rPr lang="en-US" smtClean="0"/>
              <a:t>An exception could preclude the operation of code that would normally release a resource (such as memory or a file), thus causing a resource leak that prevents other programs from acquiring the resource.</a:t>
            </a:r>
          </a:p>
          <a:p>
            <a:pPr lvl="1"/>
            <a:r>
              <a:rPr lang="en-US" smtClean="0"/>
              <a:t>One technique to resolve this problem is to initialize a local object to acquire the resource.</a:t>
            </a:r>
          </a:p>
          <a:p>
            <a:r>
              <a:rPr lang="en-US" smtClean="0"/>
              <a:t>When an exception occurs, the destructor for that object will be invoked and can free the resource.</a:t>
            </a:r>
            <a:endParaRPr lang="en-US" dirty="0" smtClean="0"/>
          </a:p>
        </p:txBody>
      </p:sp>
      <p:sp>
        <p:nvSpPr>
          <p:cNvPr id="7987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17.7  Exceptions and Inheritance</a:t>
            </a:r>
            <a:endParaRPr lang="en-US" dirty="0" smtClean="0"/>
          </a:p>
        </p:txBody>
      </p:sp>
      <p:sp>
        <p:nvSpPr>
          <p:cNvPr id="71683" name="Text Placeholder 2"/>
          <p:cNvSpPr>
            <a:spLocks noGrp="1"/>
          </p:cNvSpPr>
          <p:nvPr>
            <p:ph type="body" idx="1"/>
          </p:nvPr>
        </p:nvSpPr>
        <p:spPr/>
        <p:txBody>
          <a:bodyPr/>
          <a:lstStyle/>
          <a:p>
            <a:r>
              <a:rPr lang="en-US" altLang="en-US" smtClean="0">
                <a:solidFill>
                  <a:srgbClr val="FF0000"/>
                </a:solidFill>
              </a:rPr>
              <a:t>Various exception classes can be derived from a common base class</a:t>
            </a:r>
            <a:r>
              <a:rPr lang="en-US" altLang="en-US" smtClean="0"/>
              <a:t>, as we discussed in Section 17.2, when we created class DivideByZeroException as a derived class of class exception.</a:t>
            </a:r>
          </a:p>
          <a:p>
            <a:r>
              <a:rPr lang="en-US" altLang="en-US" smtClean="0"/>
              <a:t>If a catch handler catches a </a:t>
            </a:r>
            <a:r>
              <a:rPr lang="en-US" altLang="en-US" smtClean="0">
                <a:solidFill>
                  <a:srgbClr val="FF0000"/>
                </a:solidFill>
              </a:rPr>
              <a:t>reference to an exception object</a:t>
            </a:r>
            <a:r>
              <a:rPr lang="en-US" altLang="en-US" smtClean="0"/>
              <a:t> of a base-class type, </a:t>
            </a:r>
            <a:r>
              <a:rPr lang="en-US" altLang="en-US" smtClean="0">
                <a:solidFill>
                  <a:srgbClr val="FF0000"/>
                </a:solidFill>
              </a:rPr>
              <a:t>it also can catch a reference to all objects of classes publicly derived from that base class - this allows for </a:t>
            </a:r>
            <a:r>
              <a:rPr lang="en-US" altLang="en-US" smtClean="0">
                <a:solidFill>
                  <a:srgbClr val="0000FF"/>
                </a:solidFill>
              </a:rPr>
              <a:t>polymorphic processing </a:t>
            </a:r>
            <a:r>
              <a:rPr lang="en-US" altLang="en-US" smtClean="0">
                <a:solidFill>
                  <a:srgbClr val="FF0000"/>
                </a:solidFill>
              </a:rPr>
              <a:t>of related exceptions.</a:t>
            </a:r>
          </a:p>
        </p:txBody>
      </p:sp>
      <p:sp>
        <p:nvSpPr>
          <p:cNvPr id="8192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cpphtp9_17_Exceptions_Page_3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17.8  Processing </a:t>
            </a:r>
            <a:r>
              <a:rPr lang="en-US" smtClean="0">
                <a:solidFill>
                  <a:srgbClr val="FF0000"/>
                </a:solidFill>
              </a:rPr>
              <a:t>new</a:t>
            </a:r>
            <a:r>
              <a:rPr lang="en-US" smtClean="0"/>
              <a:t> Failures</a:t>
            </a:r>
            <a:endParaRPr lang="en-US" dirty="0" smtClean="0"/>
          </a:p>
        </p:txBody>
      </p:sp>
      <p:sp>
        <p:nvSpPr>
          <p:cNvPr id="73731" name="Text Placeholder 2"/>
          <p:cNvSpPr>
            <a:spLocks noGrp="1"/>
          </p:cNvSpPr>
          <p:nvPr>
            <p:ph type="body" idx="1"/>
          </p:nvPr>
        </p:nvSpPr>
        <p:spPr/>
        <p:txBody>
          <a:bodyPr/>
          <a:lstStyle/>
          <a:p>
            <a:r>
              <a:rPr lang="en-US" altLang="en-US" smtClean="0"/>
              <a:t>When operator </a:t>
            </a:r>
            <a:r>
              <a:rPr lang="en-US" altLang="en-US" smtClean="0">
                <a:solidFill>
                  <a:srgbClr val="0000FF"/>
                </a:solidFill>
              </a:rPr>
              <a:t>new</a:t>
            </a:r>
            <a:r>
              <a:rPr lang="en-US" altLang="en-US" smtClean="0"/>
              <a:t> fails, it throws a </a:t>
            </a:r>
            <a:r>
              <a:rPr lang="en-US" altLang="en-US" smtClean="0">
                <a:solidFill>
                  <a:srgbClr val="0000FF"/>
                </a:solidFill>
              </a:rPr>
              <a:t>bad_alloc</a:t>
            </a:r>
            <a:r>
              <a:rPr lang="en-US" altLang="en-US" smtClean="0"/>
              <a:t> exception (defined in header file </a:t>
            </a:r>
            <a:r>
              <a:rPr lang="en-US" altLang="en-US" smtClean="0">
                <a:solidFill>
                  <a:srgbClr val="FF0000"/>
                </a:solidFill>
              </a:rPr>
              <a:t>&lt;new&gt;</a:t>
            </a:r>
            <a:r>
              <a:rPr lang="en-US" altLang="en-US" smtClean="0"/>
              <a:t>).</a:t>
            </a:r>
          </a:p>
          <a:p>
            <a:r>
              <a:rPr lang="en-US" altLang="en-US" smtClean="0"/>
              <a:t>In this section, we present two examples of new failing.</a:t>
            </a:r>
          </a:p>
          <a:p>
            <a:pPr lvl="1"/>
            <a:r>
              <a:rPr lang="en-US" altLang="en-US" smtClean="0"/>
              <a:t>The first uses the version of new that throws a bad_alloc exception when new fails.</a:t>
            </a:r>
          </a:p>
          <a:p>
            <a:pPr lvl="1"/>
            <a:r>
              <a:rPr lang="en-US" altLang="en-US" smtClean="0"/>
              <a:t>The second uses function </a:t>
            </a:r>
            <a:r>
              <a:rPr lang="en-US" altLang="en-US" smtClean="0">
                <a:solidFill>
                  <a:srgbClr val="0000FF"/>
                </a:solidFill>
              </a:rPr>
              <a:t>set_new_handler</a:t>
            </a:r>
            <a:r>
              <a:rPr lang="en-US" altLang="en-US" smtClean="0"/>
              <a:t> to handle new failures.</a:t>
            </a:r>
          </a:p>
          <a:p>
            <a:pPr lvl="1"/>
            <a:r>
              <a:rPr lang="en-US" altLang="en-US" smtClean="0"/>
              <a:t>[Note: The examples in Figs. 17.5–17.6 allocate large amounts of dynamic memory, which could cause your computer to become sluggish.]</a:t>
            </a:r>
          </a:p>
        </p:txBody>
      </p:sp>
      <p:sp>
        <p:nvSpPr>
          <p:cNvPr id="8397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17.8  Processing new Failures (cont.)</a:t>
            </a:r>
            <a:endParaRPr lang="en-US" dirty="0" smtClean="0"/>
          </a:p>
        </p:txBody>
      </p:sp>
      <p:sp>
        <p:nvSpPr>
          <p:cNvPr id="77827" name="Text Placeholder 2"/>
          <p:cNvSpPr>
            <a:spLocks noGrp="1"/>
          </p:cNvSpPr>
          <p:nvPr>
            <p:ph type="body" idx="1"/>
          </p:nvPr>
        </p:nvSpPr>
        <p:spPr/>
        <p:txBody>
          <a:bodyPr/>
          <a:lstStyle/>
          <a:p>
            <a:r>
              <a:rPr lang="en-US" smtClean="0">
                <a:solidFill>
                  <a:srgbClr val="FF0000"/>
                </a:solidFill>
              </a:rPr>
              <a:t>new</a:t>
            </a:r>
            <a:r>
              <a:rPr lang="en-US" smtClean="0"/>
              <a:t> Throwing </a:t>
            </a:r>
            <a:r>
              <a:rPr lang="en-US" smtClean="0">
                <a:solidFill>
                  <a:srgbClr val="FF0000"/>
                </a:solidFill>
              </a:rPr>
              <a:t>bad_alloc</a:t>
            </a:r>
            <a:r>
              <a:rPr lang="en-US" smtClean="0"/>
              <a:t> on Failure</a:t>
            </a:r>
          </a:p>
          <a:p>
            <a:r>
              <a:rPr lang="en-US" smtClean="0"/>
              <a:t>Figure 17.5 demonstrates new </a:t>
            </a:r>
            <a:r>
              <a:rPr lang="en-US" smtClean="0">
                <a:solidFill>
                  <a:srgbClr val="0000FF"/>
                </a:solidFill>
              </a:rPr>
              <a:t>implicitly throwing </a:t>
            </a:r>
            <a:r>
              <a:rPr lang="en-US" smtClean="0"/>
              <a:t>bad_alloc on failure to allocate the requested memory.</a:t>
            </a:r>
          </a:p>
          <a:p>
            <a:pPr lvl="1"/>
            <a:r>
              <a:rPr lang="en-US" smtClean="0"/>
              <a:t>The for statement (lines 16–20) inside the try block should loop 50 times and, on each pass, allocate an array of 50,000,000 double values.</a:t>
            </a:r>
          </a:p>
          <a:p>
            <a:pPr lvl="1"/>
            <a:r>
              <a:rPr lang="en-US" smtClean="0"/>
              <a:t>If new fails and throws a bad_alloc exception, the loop terminates, and the program continues in line 22, where the catch handler catches and processes the exception.</a:t>
            </a:r>
            <a:endParaRPr lang="en-US" dirty="0" smtClean="0"/>
          </a:p>
        </p:txBody>
      </p:sp>
      <p:sp>
        <p:nvSpPr>
          <p:cNvPr id="8499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17.8  Processing new Failures (cont.)</a:t>
            </a:r>
            <a:endParaRPr lang="en-US" dirty="0" smtClean="0"/>
          </a:p>
        </p:txBody>
      </p:sp>
      <p:sp>
        <p:nvSpPr>
          <p:cNvPr id="75779" name="Text Placeholder 2"/>
          <p:cNvSpPr>
            <a:spLocks noGrp="1"/>
          </p:cNvSpPr>
          <p:nvPr>
            <p:ph type="body" idx="1"/>
          </p:nvPr>
        </p:nvSpPr>
        <p:spPr/>
        <p:txBody>
          <a:bodyPr>
            <a:normAutofit fontScale="92500" lnSpcReduction="20000"/>
          </a:bodyPr>
          <a:lstStyle/>
          <a:p>
            <a:pPr>
              <a:lnSpc>
                <a:spcPct val="110000"/>
              </a:lnSpc>
            </a:pPr>
            <a:r>
              <a:rPr lang="en-US" altLang="en-US" smtClean="0"/>
              <a:t>Lines 24–25 print the message "Exception occurred:" followed by the message returned from the base-class-exception version of function what (i.e., an implementation-defined exception-specific message, such as “bad allocation " in Microsoft Visual C++).</a:t>
            </a:r>
          </a:p>
          <a:p>
            <a:pPr>
              <a:lnSpc>
                <a:spcPct val="110000"/>
              </a:lnSpc>
            </a:pPr>
            <a:r>
              <a:rPr lang="en-US" altLang="en-US" smtClean="0"/>
              <a:t>The output shows that the program performed only four iterations of the loop before new failed and threw the bad_alloc exception.</a:t>
            </a:r>
          </a:p>
          <a:p>
            <a:pPr>
              <a:lnSpc>
                <a:spcPct val="110000"/>
              </a:lnSpc>
            </a:pPr>
            <a:r>
              <a:rPr lang="en-US" altLang="en-US" smtClean="0"/>
              <a:t>Your output might differ based on the physical memory, disk space available for virtual memory on your system and the compiler you are using.</a:t>
            </a:r>
          </a:p>
        </p:txBody>
      </p:sp>
      <p:sp>
        <p:nvSpPr>
          <p:cNvPr id="8602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cpphtp9_17_Exceptions_Page_3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6" name="Straight Arrow Connector 5"/>
          <p:cNvCxnSpPr/>
          <p:nvPr/>
        </p:nvCxnSpPr>
        <p:spPr>
          <a:xfrm flipH="1">
            <a:off x="5943600" y="1865871"/>
            <a:ext cx="16002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63906" y="2286000"/>
            <a:ext cx="3429000" cy="646331"/>
          </a:xfrm>
          <a:prstGeom prst="rect">
            <a:avLst/>
          </a:prstGeom>
          <a:noFill/>
          <a:ln>
            <a:solidFill>
              <a:schemeClr val="accent1"/>
            </a:solidFill>
          </a:ln>
        </p:spPr>
        <p:txBody>
          <a:bodyPr wrap="square" rtlCol="0">
            <a:spAutoFit/>
          </a:bodyPr>
          <a:lstStyle/>
          <a:p>
            <a:r>
              <a:rPr lang="en-US" smtClean="0"/>
              <a:t>recall that </a:t>
            </a:r>
            <a:r>
              <a:rPr lang="en-US" smtClean="0">
                <a:solidFill>
                  <a:srgbClr val="0000FF"/>
                </a:solidFill>
              </a:rPr>
              <a:t>size_t </a:t>
            </a:r>
            <a:r>
              <a:rPr lang="en-US" smtClean="0"/>
              <a:t>is a synonym for </a:t>
            </a:r>
            <a:r>
              <a:rPr lang="en-US" smtClean="0">
                <a:solidFill>
                  <a:srgbClr val="0000FF"/>
                </a:solidFill>
              </a:rPr>
              <a:t>unsigned int</a:t>
            </a:r>
            <a:endParaRPr lang="en-US">
              <a:solidFill>
                <a:srgbClr val="0000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cpphtp9_17_Exceptions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17.8  Processing new Failures (cont.)</a:t>
            </a:r>
            <a:endParaRPr lang="en-US" dirty="0" smtClean="0"/>
          </a:p>
        </p:txBody>
      </p:sp>
      <p:sp>
        <p:nvSpPr>
          <p:cNvPr id="82947" name="Text Placeholder 2"/>
          <p:cNvSpPr>
            <a:spLocks noGrp="1"/>
          </p:cNvSpPr>
          <p:nvPr>
            <p:ph type="body" idx="1"/>
          </p:nvPr>
        </p:nvSpPr>
        <p:spPr/>
        <p:txBody>
          <a:bodyPr>
            <a:normAutofit fontScale="92500"/>
          </a:bodyPr>
          <a:lstStyle/>
          <a:p>
            <a:pPr>
              <a:lnSpc>
                <a:spcPct val="110000"/>
              </a:lnSpc>
            </a:pPr>
            <a:r>
              <a:rPr lang="en-US" smtClean="0">
                <a:solidFill>
                  <a:srgbClr val="FF0000"/>
                </a:solidFill>
              </a:rPr>
              <a:t>new</a:t>
            </a:r>
            <a:r>
              <a:rPr lang="en-US" smtClean="0">
                <a:solidFill>
                  <a:srgbClr val="0000FF"/>
                </a:solidFill>
              </a:rPr>
              <a:t> </a:t>
            </a:r>
            <a:r>
              <a:rPr lang="en-US" smtClean="0"/>
              <a:t>Returning </a:t>
            </a:r>
            <a:r>
              <a:rPr lang="en-US" smtClean="0">
                <a:solidFill>
                  <a:srgbClr val="0000FF"/>
                </a:solidFill>
              </a:rPr>
              <a:t>nullptr</a:t>
            </a:r>
            <a:r>
              <a:rPr lang="en-US" smtClean="0"/>
              <a:t> on Failure</a:t>
            </a:r>
          </a:p>
          <a:p>
            <a:pPr>
              <a:lnSpc>
                <a:spcPct val="110000"/>
              </a:lnSpc>
            </a:pPr>
            <a:r>
              <a:rPr lang="en-US" smtClean="0"/>
              <a:t>The C++ standard specifies that programmers can use an older version of new that returns </a:t>
            </a:r>
            <a:r>
              <a:rPr lang="en-US" smtClean="0">
                <a:solidFill>
                  <a:srgbClr val="0000FF"/>
                </a:solidFill>
              </a:rPr>
              <a:t>nullptr</a:t>
            </a:r>
            <a:r>
              <a:rPr lang="en-US" smtClean="0"/>
              <a:t> upon failure.</a:t>
            </a:r>
          </a:p>
          <a:p>
            <a:pPr>
              <a:lnSpc>
                <a:spcPct val="110000"/>
              </a:lnSpc>
            </a:pPr>
            <a:r>
              <a:rPr lang="en-US" smtClean="0"/>
              <a:t>For this purpose, </a:t>
            </a:r>
            <a:r>
              <a:rPr lang="en-US" smtClean="0">
                <a:solidFill>
                  <a:srgbClr val="0000FF"/>
                </a:solidFill>
              </a:rPr>
              <a:t>header &lt;new&gt; </a:t>
            </a:r>
            <a:r>
              <a:rPr lang="en-US" smtClean="0"/>
              <a:t>defines object </a:t>
            </a:r>
            <a:r>
              <a:rPr lang="en-US" smtClean="0">
                <a:solidFill>
                  <a:srgbClr val="0000FF"/>
                </a:solidFill>
              </a:rPr>
              <a:t>nothrow</a:t>
            </a:r>
            <a:r>
              <a:rPr lang="en-US" smtClean="0"/>
              <a:t> (of type nothrow_t), which is used as follows:</a:t>
            </a:r>
          </a:p>
          <a:p>
            <a:pPr lvl="2">
              <a:lnSpc>
                <a:spcPct val="110000"/>
              </a:lnSpc>
            </a:pPr>
            <a:r>
              <a:rPr lang="en-US" smtClean="0">
                <a:latin typeface="Consolas" panose="020B0609020204030204" pitchFamily="49" charset="0"/>
                <a:cs typeface="Consolas" panose="020B0609020204030204" pitchFamily="49" charset="0"/>
              </a:rPr>
              <a:t>double *ptr = new( </a:t>
            </a:r>
            <a:r>
              <a:rPr lang="en-US" smtClean="0">
                <a:solidFill>
                  <a:srgbClr val="0000FF"/>
                </a:solidFill>
                <a:latin typeface="Consolas" panose="020B0609020204030204" pitchFamily="49" charset="0"/>
                <a:cs typeface="Consolas" panose="020B0609020204030204" pitchFamily="49" charset="0"/>
              </a:rPr>
              <a:t>nothrow</a:t>
            </a:r>
            <a:r>
              <a:rPr lang="en-US" smtClean="0">
                <a:latin typeface="Consolas" panose="020B0609020204030204" pitchFamily="49" charset="0"/>
                <a:cs typeface="Consolas" panose="020B0609020204030204" pitchFamily="49" charset="0"/>
              </a:rPr>
              <a:t> ) double[ 50000000 ];</a:t>
            </a:r>
          </a:p>
          <a:p>
            <a:pPr>
              <a:lnSpc>
                <a:spcPct val="110000"/>
              </a:lnSpc>
            </a:pPr>
            <a:r>
              <a:rPr lang="en-US" smtClean="0"/>
              <a:t>The preceding statement uses the version of new that does not throw </a:t>
            </a:r>
            <a:r>
              <a:rPr lang="en-US" smtClean="0">
                <a:solidFill>
                  <a:srgbClr val="FF0000"/>
                </a:solidFill>
              </a:rPr>
              <a:t>bad_alloc</a:t>
            </a:r>
            <a:r>
              <a:rPr lang="en-US" smtClean="0"/>
              <a:t> exceptions (i.e., nothrow) to allocate an array of 50,000,000 doubles.</a:t>
            </a:r>
            <a:endParaRPr lang="en-US" dirty="0" smtClean="0"/>
          </a:p>
        </p:txBody>
      </p:sp>
      <p:sp>
        <p:nvSpPr>
          <p:cNvPr id="8909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cpphtp9_17_Exceptions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descr="cpphtp9_17_Exceptions_Page_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mtClean="0"/>
              <a:t>17.8  Processing new Failures (cont.)</a:t>
            </a:r>
            <a:endParaRPr lang="en-US" dirty="0" smtClean="0"/>
          </a:p>
        </p:txBody>
      </p:sp>
      <p:sp>
        <p:nvSpPr>
          <p:cNvPr id="84995" name="Text Placeholder 2"/>
          <p:cNvSpPr>
            <a:spLocks noGrp="1"/>
          </p:cNvSpPr>
          <p:nvPr>
            <p:ph type="body" idx="1"/>
          </p:nvPr>
        </p:nvSpPr>
        <p:spPr>
          <a:xfrm>
            <a:off x="457200" y="1066800"/>
            <a:ext cx="8229600" cy="5072062"/>
          </a:xfrm>
        </p:spPr>
        <p:txBody>
          <a:bodyPr>
            <a:normAutofit fontScale="70000" lnSpcReduction="20000"/>
          </a:bodyPr>
          <a:lstStyle/>
          <a:p>
            <a:pPr>
              <a:lnSpc>
                <a:spcPct val="120000"/>
              </a:lnSpc>
            </a:pPr>
            <a:r>
              <a:rPr lang="en-US" smtClean="0"/>
              <a:t>Handling </a:t>
            </a:r>
            <a:r>
              <a:rPr lang="en-US" smtClean="0">
                <a:solidFill>
                  <a:srgbClr val="FF0000"/>
                </a:solidFill>
              </a:rPr>
              <a:t>new</a:t>
            </a:r>
            <a:r>
              <a:rPr lang="en-US" smtClean="0"/>
              <a:t> Failures Using Function </a:t>
            </a:r>
            <a:r>
              <a:rPr lang="en-US" smtClean="0">
                <a:solidFill>
                  <a:srgbClr val="0000FF"/>
                </a:solidFill>
              </a:rPr>
              <a:t>set_new_handler</a:t>
            </a:r>
          </a:p>
          <a:p>
            <a:pPr>
              <a:lnSpc>
                <a:spcPct val="120000"/>
              </a:lnSpc>
            </a:pPr>
            <a:r>
              <a:rPr lang="en-US" smtClean="0">
                <a:solidFill>
                  <a:srgbClr val="0000FF"/>
                </a:solidFill>
              </a:rPr>
              <a:t>Function set_new_handler </a:t>
            </a:r>
            <a:r>
              <a:rPr lang="en-US" smtClean="0"/>
              <a:t>(prototyped in standard header file </a:t>
            </a:r>
            <a:r>
              <a:rPr lang="en-US" smtClean="0">
                <a:solidFill>
                  <a:srgbClr val="0000FF"/>
                </a:solidFill>
              </a:rPr>
              <a:t>&lt;new&gt;</a:t>
            </a:r>
            <a:r>
              <a:rPr lang="en-US" smtClean="0"/>
              <a:t>) takes as its argument a </a:t>
            </a:r>
            <a:r>
              <a:rPr lang="en-US" smtClean="0">
                <a:solidFill>
                  <a:srgbClr val="FF0000"/>
                </a:solidFill>
              </a:rPr>
              <a:t>pointer to a function that takes no arguments and returns void</a:t>
            </a:r>
            <a:r>
              <a:rPr lang="en-US" smtClean="0"/>
              <a:t>.</a:t>
            </a:r>
          </a:p>
          <a:p>
            <a:pPr lvl="1">
              <a:lnSpc>
                <a:spcPct val="120000"/>
              </a:lnSpc>
            </a:pPr>
            <a:r>
              <a:rPr lang="en-US" sz="2600" smtClean="0"/>
              <a:t>This pointer points to the function that will be called if new fails.</a:t>
            </a:r>
          </a:p>
          <a:p>
            <a:pPr lvl="1">
              <a:lnSpc>
                <a:spcPct val="120000"/>
              </a:lnSpc>
            </a:pPr>
            <a:r>
              <a:rPr lang="en-US" sz="2600" smtClean="0"/>
              <a:t>This provides you with a uniform approach to handling all new failures, regardless of where a failure occurs in the program.</a:t>
            </a:r>
          </a:p>
          <a:p>
            <a:pPr>
              <a:lnSpc>
                <a:spcPct val="120000"/>
              </a:lnSpc>
            </a:pPr>
            <a:r>
              <a:rPr lang="en-US" smtClean="0">
                <a:solidFill>
                  <a:srgbClr val="FF0000"/>
                </a:solidFill>
              </a:rPr>
              <a:t>Once set_new_handler registers a new handler in the program, operator new does not throw bad_alloc on failure; rather, it defers the error handling to the new-handler function.</a:t>
            </a:r>
          </a:p>
          <a:p>
            <a:pPr>
              <a:lnSpc>
                <a:spcPct val="120000"/>
              </a:lnSpc>
            </a:pPr>
            <a:r>
              <a:rPr lang="en-US" smtClean="0"/>
              <a:t>If new fails to allocate memory and set_new_handler did not register a new-handler function, new throws a bad_alloc exception.</a:t>
            </a:r>
          </a:p>
          <a:p>
            <a:pPr>
              <a:lnSpc>
                <a:spcPct val="120000"/>
              </a:lnSpc>
            </a:pPr>
            <a:r>
              <a:rPr lang="en-US" smtClean="0"/>
              <a:t>If new fails to allocate memory and a new-handler function has been registered, the new-handler function is called.</a:t>
            </a:r>
            <a:endParaRPr lang="en-US" dirty="0" smtClean="0"/>
          </a:p>
        </p:txBody>
      </p:sp>
      <p:sp>
        <p:nvSpPr>
          <p:cNvPr id="911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17.8  Processing new Failures (cont.)</a:t>
            </a:r>
            <a:endParaRPr lang="en-US" dirty="0" smtClean="0"/>
          </a:p>
        </p:txBody>
      </p:sp>
      <p:sp>
        <p:nvSpPr>
          <p:cNvPr id="81923" name="Text Placeholder 2"/>
          <p:cNvSpPr>
            <a:spLocks noGrp="1"/>
          </p:cNvSpPr>
          <p:nvPr>
            <p:ph type="body" idx="1"/>
          </p:nvPr>
        </p:nvSpPr>
        <p:spPr/>
        <p:txBody>
          <a:bodyPr>
            <a:normAutofit fontScale="70000" lnSpcReduction="20000"/>
          </a:bodyPr>
          <a:lstStyle/>
          <a:p>
            <a:pPr>
              <a:lnSpc>
                <a:spcPct val="120000"/>
              </a:lnSpc>
            </a:pPr>
            <a:r>
              <a:rPr lang="en-US" altLang="en-US" smtClean="0"/>
              <a:t>The new-handler function should perform one of the following tasks:</a:t>
            </a:r>
          </a:p>
          <a:p>
            <a:pPr lvl="1">
              <a:lnSpc>
                <a:spcPct val="120000"/>
              </a:lnSpc>
            </a:pPr>
            <a:r>
              <a:rPr lang="en-US" altLang="en-US" sz="2600" smtClean="0">
                <a:solidFill>
                  <a:srgbClr val="FF0000"/>
                </a:solidFill>
              </a:rPr>
              <a:t>Make more memory available </a:t>
            </a:r>
            <a:r>
              <a:rPr lang="en-US" altLang="en-US" sz="2600" smtClean="0"/>
              <a:t>by deleting other dynamically allocated memory (or telling the user to close other applications) and return to operator new to attempt to allocate memory again.</a:t>
            </a:r>
          </a:p>
          <a:p>
            <a:pPr lvl="1">
              <a:lnSpc>
                <a:spcPct val="120000"/>
              </a:lnSpc>
            </a:pPr>
            <a:r>
              <a:rPr lang="en-US" altLang="en-US" sz="2600" smtClean="0">
                <a:solidFill>
                  <a:srgbClr val="FF0000"/>
                </a:solidFill>
              </a:rPr>
              <a:t>Throw an exception of type bad_alloc.</a:t>
            </a:r>
          </a:p>
          <a:p>
            <a:pPr lvl="1">
              <a:lnSpc>
                <a:spcPct val="120000"/>
              </a:lnSpc>
            </a:pPr>
            <a:r>
              <a:rPr lang="en-US" altLang="en-US" sz="2600" smtClean="0">
                <a:solidFill>
                  <a:srgbClr val="FF0000"/>
                </a:solidFill>
              </a:rPr>
              <a:t>Call function abort or exit </a:t>
            </a:r>
            <a:r>
              <a:rPr lang="en-US" altLang="en-US" sz="2600" smtClean="0"/>
              <a:t>(both found </a:t>
            </a:r>
            <a:r>
              <a:rPr lang="en-US" altLang="en-US" sz="2900" smtClean="0"/>
              <a:t>in </a:t>
            </a:r>
            <a:r>
              <a:rPr lang="en-US" altLang="en-US" sz="2600" smtClean="0"/>
              <a:t>header file </a:t>
            </a:r>
            <a:r>
              <a:rPr lang="en-US" altLang="en-US" sz="2600" smtClean="0">
                <a:solidFill>
                  <a:srgbClr val="0000FF"/>
                </a:solidFill>
              </a:rPr>
              <a:t>&lt;cstdlib&gt;</a:t>
            </a:r>
            <a:r>
              <a:rPr lang="en-US" altLang="en-US" sz="2600" smtClean="0"/>
              <a:t>) to terminate the program. These were introduced in Section 9.7.</a:t>
            </a:r>
            <a:endParaRPr lang="en-US" altLang="en-US" smtClean="0"/>
          </a:p>
          <a:p>
            <a:pPr>
              <a:lnSpc>
                <a:spcPct val="120000"/>
              </a:lnSpc>
            </a:pPr>
            <a:r>
              <a:rPr lang="en-US" altLang="en-US" smtClean="0"/>
              <a:t>Figure 17.6 demonstrates set_new_handler.</a:t>
            </a:r>
          </a:p>
          <a:p>
            <a:pPr>
              <a:lnSpc>
                <a:spcPct val="120000"/>
              </a:lnSpc>
            </a:pPr>
            <a:r>
              <a:rPr lang="en-US" altLang="en-US" smtClean="0"/>
              <a:t>Function customNewHandler (lines 9–13) prints an error message (line 11), then calls abort (line 12) to terminate the program.</a:t>
            </a:r>
          </a:p>
          <a:p>
            <a:pPr>
              <a:lnSpc>
                <a:spcPct val="120000"/>
              </a:lnSpc>
            </a:pPr>
            <a:r>
              <a:rPr lang="en-US" altLang="en-US" smtClean="0"/>
              <a:t>The output shows that the loop iterated four times before new failed and invoked function customNewHandler.</a:t>
            </a:r>
          </a:p>
        </p:txBody>
      </p:sp>
      <p:sp>
        <p:nvSpPr>
          <p:cNvPr id="921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cpphtp9_17_Exceptions_Page_3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cpphtp9_17_Exceptions_Page_3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17.9  Class </a:t>
            </a:r>
            <a:r>
              <a:rPr lang="en-US" sz="2000" smtClean="0">
                <a:solidFill>
                  <a:srgbClr val="0000FF"/>
                </a:solidFill>
              </a:rPr>
              <a:t>unique_ptr</a:t>
            </a:r>
            <a:r>
              <a:rPr lang="en-US" sz="2000" smtClean="0"/>
              <a:t> and Dynamic Memory Allocation</a:t>
            </a:r>
            <a:endParaRPr lang="en-US" sz="2000" dirty="0" smtClean="0"/>
          </a:p>
        </p:txBody>
      </p:sp>
      <p:sp>
        <p:nvSpPr>
          <p:cNvPr id="84995" name="Text Placeholder 2"/>
          <p:cNvSpPr>
            <a:spLocks noGrp="1"/>
          </p:cNvSpPr>
          <p:nvPr>
            <p:ph type="body" idx="1"/>
          </p:nvPr>
        </p:nvSpPr>
        <p:spPr/>
        <p:txBody>
          <a:bodyPr/>
          <a:lstStyle/>
          <a:p>
            <a:r>
              <a:rPr lang="en-US" altLang="en-US" smtClean="0"/>
              <a:t>A common programming practice is to allocate dynamic memory, assign the address of that memory to a pointer, use the pointer to manipulate the memory and deallocate the memory with delete when the memory is no longer needed.</a:t>
            </a:r>
          </a:p>
          <a:p>
            <a:r>
              <a:rPr lang="en-US" altLang="en-US" smtClean="0">
                <a:solidFill>
                  <a:srgbClr val="FF0000"/>
                </a:solidFill>
              </a:rPr>
              <a:t>If an exception occurs after successful memory allocation but before the delete statement executes, a memory leak could occur.</a:t>
            </a:r>
          </a:p>
          <a:p>
            <a:r>
              <a:rPr lang="en-US" altLang="en-US" b="1" smtClean="0">
                <a:solidFill>
                  <a:srgbClr val="0000FF"/>
                </a:solidFill>
              </a:rPr>
              <a:t>C++ 11 </a:t>
            </a:r>
            <a:r>
              <a:rPr lang="en-US" altLang="en-US" smtClean="0"/>
              <a:t>provides </a:t>
            </a:r>
            <a:r>
              <a:rPr lang="en-US" altLang="en-US" smtClean="0">
                <a:solidFill>
                  <a:srgbClr val="0000FF"/>
                </a:solidFill>
              </a:rPr>
              <a:t>class template unique_ptr</a:t>
            </a:r>
            <a:r>
              <a:rPr lang="en-US" altLang="en-US" smtClean="0"/>
              <a:t> in header file </a:t>
            </a:r>
            <a:r>
              <a:rPr lang="en-US" altLang="en-US" smtClean="0">
                <a:solidFill>
                  <a:srgbClr val="0000FF"/>
                </a:solidFill>
              </a:rPr>
              <a:t>&lt;memory</a:t>
            </a:r>
            <a:r>
              <a:rPr lang="en-US" altLang="en-US" smtClean="0"/>
              <a:t>&gt; to deal with this situation.</a:t>
            </a:r>
          </a:p>
        </p:txBody>
      </p:sp>
      <p:sp>
        <p:nvSpPr>
          <p:cNvPr id="952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17.9  Class unique_ptr and Dynamic Memory Allocation (cont.)</a:t>
            </a:r>
            <a:endParaRPr lang="en-US" sz="2000" dirty="0" smtClean="0"/>
          </a:p>
        </p:txBody>
      </p:sp>
      <p:sp>
        <p:nvSpPr>
          <p:cNvPr id="86019" name="Text Placeholder 2"/>
          <p:cNvSpPr>
            <a:spLocks noGrp="1"/>
          </p:cNvSpPr>
          <p:nvPr>
            <p:ph type="body" idx="1"/>
          </p:nvPr>
        </p:nvSpPr>
        <p:spPr/>
        <p:txBody>
          <a:bodyPr>
            <a:normAutofit fontScale="85000" lnSpcReduction="10000"/>
          </a:bodyPr>
          <a:lstStyle/>
          <a:p>
            <a:pPr>
              <a:lnSpc>
                <a:spcPct val="120000"/>
              </a:lnSpc>
            </a:pPr>
            <a:r>
              <a:rPr lang="en-US" altLang="en-US" smtClean="0">
                <a:solidFill>
                  <a:srgbClr val="FF0000"/>
                </a:solidFill>
              </a:rPr>
              <a:t>An object of class unique_ptr maintains a pointer to dynamically allocated memory.</a:t>
            </a:r>
          </a:p>
          <a:p>
            <a:pPr>
              <a:lnSpc>
                <a:spcPct val="120000"/>
              </a:lnSpc>
            </a:pPr>
            <a:r>
              <a:rPr lang="en-US" altLang="en-US" smtClean="0"/>
              <a:t>When an unique_ptr object destructor is called (for example, when an unique_ptr object goes out of scope), it performs a delete operation on its pointer data member.</a:t>
            </a:r>
          </a:p>
          <a:p>
            <a:pPr>
              <a:lnSpc>
                <a:spcPct val="120000"/>
              </a:lnSpc>
            </a:pPr>
            <a:r>
              <a:rPr lang="en-US" altLang="en-US" smtClean="0">
                <a:solidFill>
                  <a:srgbClr val="0000FF"/>
                </a:solidFill>
              </a:rPr>
              <a:t>Class template unique_ptr provides </a:t>
            </a:r>
            <a:r>
              <a:rPr lang="en-US" altLang="en-US" smtClean="0">
                <a:solidFill>
                  <a:srgbClr val="FF0000"/>
                </a:solidFill>
              </a:rPr>
              <a:t>overloaded operators </a:t>
            </a:r>
            <a:r>
              <a:rPr lang="en-US" altLang="en-US" smtClean="0">
                <a:solidFill>
                  <a:srgbClr val="0000FF"/>
                </a:solidFill>
              </a:rPr>
              <a:t>* and -&gt; so that </a:t>
            </a:r>
            <a:r>
              <a:rPr lang="en-US" altLang="en-US" b="1" smtClean="0">
                <a:solidFill>
                  <a:srgbClr val="008000"/>
                </a:solidFill>
              </a:rPr>
              <a:t>a unique_ptr object can be used just as a regular pointer variable is</a:t>
            </a:r>
            <a:r>
              <a:rPr lang="en-US" altLang="en-US" smtClean="0">
                <a:solidFill>
                  <a:srgbClr val="0000FF"/>
                </a:solidFill>
              </a:rPr>
              <a:t>.</a:t>
            </a:r>
          </a:p>
          <a:p>
            <a:pPr>
              <a:lnSpc>
                <a:spcPct val="120000"/>
              </a:lnSpc>
            </a:pPr>
            <a:r>
              <a:rPr lang="en-US" altLang="en-US" smtClean="0"/>
              <a:t>Figure 17.9 demonstrates a unique_ptr object that points to a dynamically allocated object of class Integer (Figs. 17.7–17.8).</a:t>
            </a: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cpphtp9_17_Exceptions_Page_3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cpphtp9_17_Exceptions_Page_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pphtp9_17_Exceptions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cpphtp9_17_Exceptions_Page_4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152400" y="53340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8" name="Straight Arrow Connector 7"/>
          <p:cNvCxnSpPr/>
          <p:nvPr/>
        </p:nvCxnSpPr>
        <p:spPr>
          <a:xfrm flipH="1">
            <a:off x="6577914" y="3566985"/>
            <a:ext cx="16002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048000" y="1600200"/>
            <a:ext cx="16002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Handling an Attempt to Divide by Zero</a:t>
            </a:r>
            <a:endParaRPr lang="en-US" sz="2400" dirty="0" smtClean="0"/>
          </a:p>
        </p:txBody>
      </p:sp>
      <p:sp>
        <p:nvSpPr>
          <p:cNvPr id="17411" name="Text Placeholder 2"/>
          <p:cNvSpPr>
            <a:spLocks noGrp="1"/>
          </p:cNvSpPr>
          <p:nvPr>
            <p:ph type="body" idx="1"/>
          </p:nvPr>
        </p:nvSpPr>
        <p:spPr/>
        <p:txBody>
          <a:bodyPr>
            <a:normAutofit lnSpcReduction="10000"/>
          </a:bodyPr>
          <a:lstStyle/>
          <a:p>
            <a:r>
              <a:rPr lang="en-US" altLang="en-US" smtClean="0"/>
              <a:t>Let’s consider a simple example of exception handling (</a:t>
            </a:r>
            <a:r>
              <a:rPr lang="en-US" altLang="en-US" smtClean="0">
                <a:solidFill>
                  <a:srgbClr val="FF0000"/>
                </a:solidFill>
              </a:rPr>
              <a:t>Figs. 17.1–17.2</a:t>
            </a:r>
            <a:r>
              <a:rPr lang="en-US" altLang="en-US" smtClean="0"/>
              <a:t>).</a:t>
            </a:r>
          </a:p>
          <a:p>
            <a:r>
              <a:rPr lang="en-US" altLang="en-US" smtClean="0"/>
              <a:t>We show how to deal with a common arithmetic problem—division by zero.</a:t>
            </a:r>
          </a:p>
          <a:p>
            <a:r>
              <a:rPr lang="en-US" altLang="en-US" smtClean="0"/>
              <a:t>Division by zero using integer arithmetic typically causes a program to </a:t>
            </a:r>
            <a:r>
              <a:rPr lang="en-US" altLang="en-US" smtClean="0">
                <a:solidFill>
                  <a:srgbClr val="0000FF"/>
                </a:solidFill>
              </a:rPr>
              <a:t>terminate prematurely.</a:t>
            </a:r>
          </a:p>
          <a:p>
            <a:r>
              <a:rPr lang="en-US" altLang="en-US" smtClean="0">
                <a:solidFill>
                  <a:srgbClr val="0000FF"/>
                </a:solidFill>
              </a:rPr>
              <a:t>In </a:t>
            </a:r>
            <a:r>
              <a:rPr lang="en-US" altLang="en-US" smtClean="0">
                <a:solidFill>
                  <a:srgbClr val="FF0000"/>
                </a:solidFill>
              </a:rPr>
              <a:t>floating-point arithmetic</a:t>
            </a:r>
            <a:r>
              <a:rPr lang="en-US" altLang="en-US" smtClean="0"/>
              <a:t>, many C++ implementations allow division by zero, in which case positive or negative infinity is displayed as </a:t>
            </a:r>
            <a:r>
              <a:rPr lang="en-US" altLang="en-US" smtClean="0">
                <a:solidFill>
                  <a:srgbClr val="0000FF"/>
                </a:solidFill>
              </a:rPr>
              <a:t>INF </a:t>
            </a:r>
            <a:r>
              <a:rPr lang="en-US" altLang="en-US" smtClean="0"/>
              <a:t>or </a:t>
            </a:r>
            <a:r>
              <a:rPr lang="en-US" altLang="en-US" smtClean="0">
                <a:solidFill>
                  <a:srgbClr val="0000FF"/>
                </a:solidFill>
              </a:rPr>
              <a:t>-INF</a:t>
            </a:r>
            <a:r>
              <a:rPr lang="en-US" altLang="en-US" smtClean="0"/>
              <a:t>, respectively.</a:t>
            </a:r>
          </a:p>
        </p:txBody>
      </p:sp>
      <p:sp>
        <p:nvSpPr>
          <p:cNvPr id="2048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cpphtp9_17_Exceptions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17.9  Class </a:t>
            </a:r>
            <a:r>
              <a:rPr lang="en-US" sz="2000" smtClean="0">
                <a:solidFill>
                  <a:srgbClr val="0000FF"/>
                </a:solidFill>
              </a:rPr>
              <a:t>unique_ptr</a:t>
            </a:r>
            <a:r>
              <a:rPr lang="en-US" sz="2000" smtClean="0"/>
              <a:t> and Dynamic Memory Allocation (cont.)</a:t>
            </a:r>
            <a:endParaRPr lang="en-US" sz="2000" dirty="0" smtClean="0"/>
          </a:p>
        </p:txBody>
      </p:sp>
      <p:sp>
        <p:nvSpPr>
          <p:cNvPr id="92163" name="Text Placeholder 2"/>
          <p:cNvSpPr>
            <a:spLocks noGrp="1"/>
          </p:cNvSpPr>
          <p:nvPr>
            <p:ph type="body" idx="1"/>
          </p:nvPr>
        </p:nvSpPr>
        <p:spPr/>
        <p:txBody>
          <a:bodyPr>
            <a:normAutofit fontScale="92500" lnSpcReduction="10000"/>
          </a:bodyPr>
          <a:lstStyle/>
          <a:p>
            <a:pPr>
              <a:lnSpc>
                <a:spcPct val="110000"/>
              </a:lnSpc>
            </a:pPr>
            <a:r>
              <a:rPr lang="en-US" altLang="en-US" smtClean="0"/>
              <a:t>Because ptrToInteger is a local automatic variable in main, ptrToInteger is destroyed when main terminates.</a:t>
            </a:r>
          </a:p>
          <a:p>
            <a:pPr>
              <a:lnSpc>
                <a:spcPct val="110000"/>
              </a:lnSpc>
            </a:pPr>
            <a:r>
              <a:rPr lang="en-US" altLang="en-US" smtClean="0">
                <a:solidFill>
                  <a:srgbClr val="008000"/>
                </a:solidFill>
              </a:rPr>
              <a:t>The unique_ptr destructor forces a delete of the Integer object pointed to by ptrToInteger, which in turn calls the Integer class destructor.</a:t>
            </a:r>
          </a:p>
          <a:p>
            <a:pPr>
              <a:lnSpc>
                <a:spcPct val="110000"/>
              </a:lnSpc>
            </a:pPr>
            <a:r>
              <a:rPr lang="en-US" altLang="en-US" smtClean="0">
                <a:solidFill>
                  <a:srgbClr val="FF0000"/>
                </a:solidFill>
              </a:rPr>
              <a:t>The memory that Integer occupies is released, regardless of how control leaves the block (e.g., by a return statement or by an exception).</a:t>
            </a:r>
          </a:p>
          <a:p>
            <a:pPr>
              <a:lnSpc>
                <a:spcPct val="110000"/>
              </a:lnSpc>
            </a:pPr>
            <a:r>
              <a:rPr lang="en-US" altLang="en-US" b="1" smtClean="0">
                <a:solidFill>
                  <a:srgbClr val="008000"/>
                </a:solidFill>
              </a:rPr>
              <a:t>Most importantly, using this technique can prevent memory leaks.</a:t>
            </a:r>
          </a:p>
        </p:txBody>
      </p:sp>
      <p:sp>
        <p:nvSpPr>
          <p:cNvPr id="10240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17.9  Class unique_ptr and Dynamic Memory Allocation (cont.)</a:t>
            </a:r>
            <a:endParaRPr lang="en-US" sz="2000" dirty="0" smtClean="0"/>
          </a:p>
        </p:txBody>
      </p:sp>
      <p:sp>
        <p:nvSpPr>
          <p:cNvPr id="98307" name="Text Placeholder 2"/>
          <p:cNvSpPr>
            <a:spLocks noGrp="1"/>
          </p:cNvSpPr>
          <p:nvPr>
            <p:ph type="body" idx="1"/>
          </p:nvPr>
        </p:nvSpPr>
        <p:spPr/>
        <p:txBody>
          <a:bodyPr/>
          <a:lstStyle/>
          <a:p>
            <a:r>
              <a:rPr lang="en-US" smtClean="0"/>
              <a:t>unique_ptr Notes</a:t>
            </a:r>
          </a:p>
          <a:p>
            <a:pPr lvl="1"/>
            <a:r>
              <a:rPr lang="en-US" smtClean="0"/>
              <a:t>The class is called unique_ptr because </a:t>
            </a:r>
            <a:r>
              <a:rPr lang="en-US" smtClean="0">
                <a:solidFill>
                  <a:srgbClr val="FF0000"/>
                </a:solidFill>
              </a:rPr>
              <a:t>only one unique_ptr at a time can own a dynamically allocated object</a:t>
            </a:r>
            <a:r>
              <a:rPr lang="en-US" smtClean="0"/>
              <a:t>.</a:t>
            </a:r>
          </a:p>
          <a:p>
            <a:pPr lvl="1"/>
            <a:r>
              <a:rPr lang="en-US" b="1" smtClean="0">
                <a:solidFill>
                  <a:srgbClr val="008000"/>
                </a:solidFill>
              </a:rPr>
              <a:t>By using its overloaded assignment operator or copy constructor, a unique_ptr can transfer ownership of the dynamic memory it manages.</a:t>
            </a:r>
            <a:endParaRPr lang="en-US" b="1" dirty="0" smtClean="0">
              <a:solidFill>
                <a:srgbClr val="008000"/>
              </a:solidFill>
            </a:endParaRPr>
          </a:p>
        </p:txBody>
      </p:sp>
      <p:sp>
        <p:nvSpPr>
          <p:cNvPr id="1034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17.9  Class unique_ptr and Dynamic Memory Allocation (cont.)</a:t>
            </a:r>
            <a:endParaRPr lang="en-US" sz="2000" dirty="0" smtClean="0"/>
          </a:p>
        </p:txBody>
      </p:sp>
      <p:sp>
        <p:nvSpPr>
          <p:cNvPr id="94211" name="Text Placeholder 2"/>
          <p:cNvSpPr>
            <a:spLocks noGrp="1"/>
          </p:cNvSpPr>
          <p:nvPr>
            <p:ph type="body" idx="1"/>
          </p:nvPr>
        </p:nvSpPr>
        <p:spPr/>
        <p:txBody>
          <a:bodyPr/>
          <a:lstStyle/>
          <a:p>
            <a:r>
              <a:rPr lang="en-US" altLang="en-US" smtClean="0"/>
              <a:t>The last unique_ptr object that maintains the pointer to the dynamic memory will delete the memory.</a:t>
            </a:r>
          </a:p>
          <a:p>
            <a:r>
              <a:rPr lang="en-US" altLang="en-US" smtClean="0">
                <a:solidFill>
                  <a:srgbClr val="FF0000"/>
                </a:solidFill>
              </a:rPr>
              <a:t>This makes unique_ptr an ideal mechanism for returning dynamically allocated memory to client code</a:t>
            </a:r>
            <a:r>
              <a:rPr lang="en-US" altLang="en-US" smtClean="0"/>
              <a:t>.</a:t>
            </a:r>
          </a:p>
          <a:p>
            <a:r>
              <a:rPr lang="en-US" altLang="en-US" smtClean="0"/>
              <a:t>When the unique_ptr goes out of scope in the client code, the unique_ptr’s destructor destroys the dynamically allocated object and deletes its memory.</a:t>
            </a:r>
          </a:p>
        </p:txBody>
      </p:sp>
      <p:sp>
        <p:nvSpPr>
          <p:cNvPr id="1034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17.9  Class unique_ptr and Dynamic Memory Allocation (cont.)</a:t>
            </a:r>
            <a:endParaRPr lang="en-US" sz="2000" dirty="0" smtClean="0"/>
          </a:p>
        </p:txBody>
      </p:sp>
      <p:sp>
        <p:nvSpPr>
          <p:cNvPr id="98307" name="Text Placeholder 2"/>
          <p:cNvSpPr>
            <a:spLocks noGrp="1"/>
          </p:cNvSpPr>
          <p:nvPr>
            <p:ph type="body" idx="1"/>
          </p:nvPr>
        </p:nvSpPr>
        <p:spPr>
          <a:xfrm>
            <a:off x="457200" y="1481138"/>
            <a:ext cx="8229600" cy="4525962"/>
          </a:xfrm>
        </p:spPr>
        <p:txBody>
          <a:bodyPr/>
          <a:lstStyle/>
          <a:p>
            <a:r>
              <a:rPr lang="en-US" sz="3200" smtClean="0">
                <a:solidFill>
                  <a:srgbClr val="0000FF"/>
                </a:solidFill>
              </a:rPr>
              <a:t>unique_ptr</a:t>
            </a:r>
            <a:r>
              <a:rPr lang="en-US" sz="3200" smtClean="0"/>
              <a:t> to a Built-In Array</a:t>
            </a:r>
          </a:p>
          <a:p>
            <a:r>
              <a:rPr lang="en-US" smtClean="0"/>
              <a:t>You can also use a unique_ptr to manage a dynamically allocated built-in array. </a:t>
            </a:r>
          </a:p>
          <a:p>
            <a:r>
              <a:rPr lang="en-US" smtClean="0"/>
              <a:t>For example, consider the statement</a:t>
            </a:r>
          </a:p>
          <a:p>
            <a:pPr lvl="2"/>
            <a:r>
              <a:rPr lang="en-US" sz="2000" smtClean="0">
                <a:solidFill>
                  <a:srgbClr val="0000FF"/>
                </a:solidFill>
                <a:latin typeface="Consolas" panose="020B0609020204030204" pitchFamily="49" charset="0"/>
                <a:cs typeface="Consolas" panose="020B0609020204030204" pitchFamily="49" charset="0"/>
              </a:rPr>
              <a:t>unique_ptr&lt; string[] &gt; ptr( new string[10] ); </a:t>
            </a:r>
          </a:p>
          <a:p>
            <a:r>
              <a:rPr lang="en-US" smtClean="0"/>
              <a:t>which dynamically allocates an array of 10 strings managed by ptr. </a:t>
            </a:r>
          </a:p>
          <a:p>
            <a:r>
              <a:rPr lang="en-US" smtClean="0"/>
              <a:t>The type string[ ] indicates that the managed memory is a built-in array containing strings. </a:t>
            </a:r>
            <a:endParaRPr lang="en-US" dirty="0" smtClean="0"/>
          </a:p>
        </p:txBody>
      </p:sp>
      <p:sp>
        <p:nvSpPr>
          <p:cNvPr id="1034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17.9  Class unique_ptr and Dynamic Memory Allocation (cont.)</a:t>
            </a:r>
            <a:endParaRPr lang="en-US" sz="2000" dirty="0" smtClean="0"/>
          </a:p>
        </p:txBody>
      </p:sp>
      <p:sp>
        <p:nvSpPr>
          <p:cNvPr id="96259" name="Text Placeholder 2"/>
          <p:cNvSpPr>
            <a:spLocks noGrp="1"/>
          </p:cNvSpPr>
          <p:nvPr>
            <p:ph type="body" idx="1"/>
          </p:nvPr>
        </p:nvSpPr>
        <p:spPr/>
        <p:txBody>
          <a:bodyPr>
            <a:normAutofit fontScale="85000" lnSpcReduction="20000"/>
          </a:bodyPr>
          <a:lstStyle/>
          <a:p>
            <a:pPr>
              <a:lnSpc>
                <a:spcPct val="120000"/>
              </a:lnSpc>
            </a:pPr>
            <a:r>
              <a:rPr lang="en-US" altLang="en-US" smtClean="0"/>
              <a:t>When a unique_ptr that manages an array goes out of scope it deletes the memory with delete [ ] so that every element of the array receives a destructor call. </a:t>
            </a:r>
          </a:p>
          <a:p>
            <a:pPr>
              <a:lnSpc>
                <a:spcPct val="120000"/>
              </a:lnSpc>
            </a:pPr>
            <a:r>
              <a:rPr lang="en-US" altLang="en-US" smtClean="0">
                <a:solidFill>
                  <a:srgbClr val="0000FF"/>
                </a:solidFill>
              </a:rPr>
              <a:t>A unique_ptr that manages an array provides an </a:t>
            </a:r>
            <a:r>
              <a:rPr lang="en-US" altLang="en-US" smtClean="0">
                <a:solidFill>
                  <a:srgbClr val="FF0000"/>
                </a:solidFill>
              </a:rPr>
              <a:t>overloaded [ ] operator</a:t>
            </a:r>
            <a:r>
              <a:rPr lang="en-US" altLang="en-US" smtClean="0">
                <a:solidFill>
                  <a:srgbClr val="0000FF"/>
                </a:solidFill>
              </a:rPr>
              <a:t> for accessing the array’s elements. </a:t>
            </a:r>
          </a:p>
          <a:p>
            <a:pPr>
              <a:lnSpc>
                <a:spcPct val="120000"/>
              </a:lnSpc>
            </a:pPr>
            <a:r>
              <a:rPr lang="en-US" altLang="en-US" smtClean="0"/>
              <a:t>For example, the statement</a:t>
            </a:r>
          </a:p>
          <a:p>
            <a:pPr lvl="2">
              <a:lnSpc>
                <a:spcPct val="120000"/>
              </a:lnSpc>
            </a:pPr>
            <a:r>
              <a:rPr lang="en-US" altLang="en-US" smtClean="0">
                <a:latin typeface="Consolas" panose="020B0609020204030204" pitchFamily="49" charset="0"/>
                <a:cs typeface="Consolas" panose="020B0609020204030204" pitchFamily="49" charset="0"/>
              </a:rPr>
              <a:t>ptr[2] = "hello"; </a:t>
            </a:r>
          </a:p>
          <a:p>
            <a:pPr>
              <a:lnSpc>
                <a:spcPct val="120000"/>
              </a:lnSpc>
            </a:pPr>
            <a:r>
              <a:rPr lang="en-US" altLang="en-US" smtClean="0"/>
              <a:t>assigns "hello" to the string at ptr[2] and the statement</a:t>
            </a:r>
          </a:p>
          <a:p>
            <a:pPr lvl="2">
              <a:lnSpc>
                <a:spcPct val="120000"/>
              </a:lnSpc>
            </a:pPr>
            <a:r>
              <a:rPr lang="en-US" altLang="en-US" smtClean="0">
                <a:latin typeface="Consolas" panose="020B0609020204030204" pitchFamily="49" charset="0"/>
                <a:cs typeface="Consolas" panose="020B0609020204030204" pitchFamily="49" charset="0"/>
              </a:rPr>
              <a:t>cout &lt;&lt; ptr[2] &lt;&lt; endl; </a:t>
            </a:r>
          </a:p>
          <a:p>
            <a:pPr>
              <a:lnSpc>
                <a:spcPct val="120000"/>
              </a:lnSpc>
            </a:pPr>
            <a:r>
              <a:rPr lang="en-US" altLang="en-US" smtClean="0"/>
              <a:t>displays that string.</a:t>
            </a:r>
          </a:p>
        </p:txBody>
      </p:sp>
      <p:sp>
        <p:nvSpPr>
          <p:cNvPr id="1034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Class unique_ptr Code Examples</a:t>
            </a:r>
            <a:endParaRPr lang="en-US"/>
          </a:p>
        </p:txBody>
      </p:sp>
      <p:sp>
        <p:nvSpPr>
          <p:cNvPr id="3" name="Text Placeholder 2"/>
          <p:cNvSpPr>
            <a:spLocks noGrp="1"/>
          </p:cNvSpPr>
          <p:nvPr>
            <p:ph type="body" idx="1"/>
          </p:nvPr>
        </p:nvSpPr>
        <p:spPr/>
        <p:txBody>
          <a:bodyPr/>
          <a:lstStyle/>
          <a:p>
            <a:r>
              <a:rPr lang="en-US" smtClean="0"/>
              <a:t>Link to ZIP file with examples:</a:t>
            </a:r>
            <a:br>
              <a:rPr lang="en-US" smtClean="0"/>
            </a:br>
            <a:r>
              <a:rPr lang="en-US" smtClean="0"/>
              <a:t/>
            </a:r>
            <a:br>
              <a:rPr lang="en-US" smtClean="0"/>
            </a:br>
            <a:r>
              <a:rPr lang="en-US" smtClean="0">
                <a:hlinkClick r:id="rId2"/>
              </a:rPr>
              <a:t>unique_ptr Code Examples</a:t>
            </a:r>
            <a:endParaRPr lang="en-US"/>
          </a:p>
        </p:txBody>
      </p:sp>
      <p:sp>
        <p:nvSpPr>
          <p:cNvPr id="4" name="Footer Placeholder 3"/>
          <p:cNvSpPr>
            <a:spLocks noGrp="1"/>
          </p:cNvSpPr>
          <p:nvPr>
            <p:ph type="ftr" sz="quarter" idx="11"/>
          </p:nvPr>
        </p:nvSpPr>
        <p:spPr/>
        <p:txBody>
          <a:bodyPr/>
          <a:lstStyle/>
          <a:p>
            <a:pPr>
              <a:defRPr/>
            </a:pPr>
            <a:r>
              <a:rPr lang="en-US" smtClean="0"/>
              <a:t>©1992-2014 by Pearson Education, Inc. All Rights Reserved.</a:t>
            </a:r>
            <a:endParaRPr lang="en-US"/>
          </a:p>
        </p:txBody>
      </p:sp>
    </p:spTree>
    <p:extLst>
      <p:ext uri="{BB962C8B-B14F-4D97-AF65-F5344CB8AC3E}">
        <p14:creationId xmlns:p14="http://schemas.microsoft.com/office/powerpoint/2010/main" val="793060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17.10  Standard Library Exception Hierarchy</a:t>
            </a:r>
            <a:endParaRPr lang="en-US" dirty="0" smtClean="0"/>
          </a:p>
        </p:txBody>
      </p:sp>
      <p:sp>
        <p:nvSpPr>
          <p:cNvPr id="97283" name="Text Placeholder 2"/>
          <p:cNvSpPr>
            <a:spLocks noGrp="1"/>
          </p:cNvSpPr>
          <p:nvPr>
            <p:ph type="body" idx="1"/>
          </p:nvPr>
        </p:nvSpPr>
        <p:spPr/>
        <p:txBody>
          <a:bodyPr/>
          <a:lstStyle/>
          <a:p>
            <a:r>
              <a:rPr lang="en-US" altLang="en-US" smtClean="0"/>
              <a:t>Experience has shown that exceptions fall nicely into a number of categories.</a:t>
            </a:r>
          </a:p>
          <a:p>
            <a:r>
              <a:rPr lang="en-US" altLang="en-US" smtClean="0"/>
              <a:t>The C++ Standard Library includes a hierarchy of exception classes, some of which are shown in Fig. 17.10.</a:t>
            </a:r>
          </a:p>
          <a:p>
            <a:r>
              <a:rPr lang="en-US" altLang="en-US" smtClean="0"/>
              <a:t>As we first discussed in Section 17.2, this hierarchy is headed by base-class exception (defined in header file </a:t>
            </a:r>
            <a:r>
              <a:rPr lang="en-US" altLang="en-US" smtClean="0">
                <a:solidFill>
                  <a:srgbClr val="0000FF"/>
                </a:solidFill>
              </a:rPr>
              <a:t>&lt;exception&gt;</a:t>
            </a:r>
            <a:r>
              <a:rPr lang="en-US" altLang="en-US" smtClean="0"/>
              <a:t>), which contains virtual function what that derived classes can override to issue appropriate error messages.</a:t>
            </a:r>
          </a:p>
        </p:txBody>
      </p:sp>
      <p:sp>
        <p:nvSpPr>
          <p:cNvPr id="10547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cpphtp9_17_Exceptions_Page_45"/>
          <p:cNvPicPr>
            <a:picLocks noGrp="1" noChangeAspect="1"/>
          </p:cNvPicPr>
          <p:nvPr isPhoto="1"/>
        </p:nvPicPr>
        <p:blipFill rotWithShape="1">
          <a:blip r:embed="rId2">
            <a:extLst>
              <a:ext uri="{28A0092B-C50C-407E-A947-70E740481C1C}">
                <a14:useLocalDpi xmlns:a14="http://schemas.microsoft.com/office/drawing/2010/main" val="0"/>
              </a:ext>
            </a:extLst>
          </a:blip>
          <a:srcRect l="13333" t="4718" r="15000" b="29396"/>
          <a:stretch/>
        </p:blipFill>
        <p:spPr bwMode="auto">
          <a:xfrm>
            <a:off x="609600" y="609600"/>
            <a:ext cx="791845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©1992-2014 by Pearson Education, Inc. All Rights Reserved.</a:t>
            </a:r>
            <a:endParaRPr lang="en-US"/>
          </a:p>
        </p:txBody>
      </p:sp>
      <p:sp>
        <p:nvSpPr>
          <p:cNvPr id="3" name="TextBox 2"/>
          <p:cNvSpPr txBox="1"/>
          <p:nvPr/>
        </p:nvSpPr>
        <p:spPr>
          <a:xfrm>
            <a:off x="457200" y="990600"/>
            <a:ext cx="8686800" cy="4985980"/>
          </a:xfrm>
          <a:prstGeom prst="rect">
            <a:avLst/>
          </a:prstGeom>
          <a:noFill/>
        </p:spPr>
        <p:txBody>
          <a:bodyPr wrap="square" rtlCol="0">
            <a:spAutoFit/>
          </a:bodyPr>
          <a:lstStyle/>
          <a:p>
            <a:pPr>
              <a:spcBef>
                <a:spcPts val="300"/>
              </a:spcBef>
              <a:spcAft>
                <a:spcPts val="300"/>
              </a:spcAft>
            </a:pPr>
            <a:r>
              <a:rPr lang="en-US" sz="2400" smtClean="0">
                <a:solidFill>
                  <a:srgbClr val="FF0000"/>
                </a:solidFill>
              </a:rPr>
              <a:t>Exception Classes  &lt;stdexcept&gt;</a:t>
            </a:r>
          </a:p>
          <a:p>
            <a:pPr>
              <a:spcBef>
                <a:spcPts val="300"/>
              </a:spcBef>
              <a:spcAft>
                <a:spcPts val="300"/>
              </a:spcAft>
            </a:pPr>
            <a:endParaRPr lang="en-US" sz="1600"/>
          </a:p>
          <a:p>
            <a:pPr>
              <a:spcBef>
                <a:spcPts val="300"/>
              </a:spcBef>
              <a:spcAft>
                <a:spcPts val="300"/>
              </a:spcAft>
            </a:pPr>
            <a:r>
              <a:rPr lang="en-US" smtClean="0">
                <a:latin typeface="Calibri" panose="020F0502020204030204" pitchFamily="34" charset="0"/>
              </a:rPr>
              <a:t>logic_error and runtime_error are derived classes of base class </a:t>
            </a:r>
            <a:r>
              <a:rPr lang="en-US" smtClean="0">
                <a:solidFill>
                  <a:srgbClr val="0000FF"/>
                </a:solidFill>
                <a:latin typeface="Calibri" panose="020F0502020204030204" pitchFamily="34" charset="0"/>
              </a:rPr>
              <a:t>exception</a:t>
            </a:r>
            <a:r>
              <a:rPr lang="en-US" smtClean="0">
                <a:latin typeface="Calibri" panose="020F0502020204030204" pitchFamily="34" charset="0"/>
              </a:rPr>
              <a:t>:</a:t>
            </a:r>
            <a:endParaRPr lang="en-US" sz="1600" smtClean="0">
              <a:latin typeface="Calibri" panose="020F0502020204030204" pitchFamily="34" charset="0"/>
            </a:endParaRPr>
          </a:p>
          <a:p>
            <a:pPr>
              <a:spcBef>
                <a:spcPts val="300"/>
              </a:spcBef>
              <a:spcAft>
                <a:spcPts val="300"/>
              </a:spcAft>
            </a:pPr>
            <a:endParaRPr lang="en-US" sz="1600" b="1">
              <a:solidFill>
                <a:srgbClr val="0000FF"/>
              </a:solidFill>
              <a:latin typeface="Calibri" panose="020F0502020204030204" pitchFamily="34" charset="0"/>
            </a:endParaRPr>
          </a:p>
          <a:p>
            <a:pPr>
              <a:spcBef>
                <a:spcPts val="300"/>
              </a:spcBef>
              <a:spcAft>
                <a:spcPts val="300"/>
              </a:spcAft>
            </a:pPr>
            <a:r>
              <a:rPr lang="en-US" sz="1600" b="1" smtClean="0">
                <a:solidFill>
                  <a:srgbClr val="0000FF"/>
                </a:solidFill>
                <a:latin typeface="Calibri" panose="020F0502020204030204" pitchFamily="34" charset="0"/>
              </a:rPr>
              <a:t>logic_error</a:t>
            </a:r>
            <a:r>
              <a:rPr lang="en-US" sz="1600">
                <a:latin typeface="Calibri" panose="020F0502020204030204" pitchFamily="34" charset="0"/>
              </a:rPr>
              <a:t>	</a:t>
            </a:r>
            <a:r>
              <a:rPr lang="en-US" sz="1600" smtClean="0">
                <a:latin typeface="Calibri" panose="020F0502020204030204" pitchFamily="34" charset="0"/>
              </a:rPr>
              <a:t>exception </a:t>
            </a:r>
            <a:r>
              <a:rPr lang="en-US" sz="1600">
                <a:latin typeface="Calibri" panose="020F0502020204030204" pitchFamily="34" charset="0"/>
              </a:rPr>
              <a:t>class to indicate violations of logical preconditions or class </a:t>
            </a:r>
            <a:r>
              <a:rPr lang="en-US" sz="1600" smtClean="0">
                <a:latin typeface="Calibri" panose="020F0502020204030204" pitchFamily="34" charset="0"/>
              </a:rPr>
              <a:t>invariants</a:t>
            </a:r>
          </a:p>
          <a:p>
            <a:pPr>
              <a:spcBef>
                <a:spcPts val="300"/>
              </a:spcBef>
              <a:spcAft>
                <a:spcPts val="300"/>
              </a:spcAft>
            </a:pPr>
            <a:r>
              <a:rPr lang="en-US" sz="1600" smtClean="0">
                <a:latin typeface="Calibri" panose="020F0502020204030204" pitchFamily="34" charset="0"/>
              </a:rPr>
              <a:t>   </a:t>
            </a:r>
            <a:r>
              <a:rPr lang="en-US" sz="1600" smtClean="0">
                <a:solidFill>
                  <a:srgbClr val="FF0000"/>
                </a:solidFill>
                <a:latin typeface="Calibri" panose="020F0502020204030204" pitchFamily="34" charset="0"/>
              </a:rPr>
              <a:t>invalid_argument</a:t>
            </a:r>
            <a:r>
              <a:rPr lang="en-US" sz="1600" smtClean="0">
                <a:latin typeface="Calibri" panose="020F0502020204030204" pitchFamily="34" charset="0"/>
              </a:rPr>
              <a:t>	exception class to report invalid arguments</a:t>
            </a:r>
          </a:p>
          <a:p>
            <a:pPr>
              <a:spcBef>
                <a:spcPts val="300"/>
              </a:spcBef>
              <a:spcAft>
                <a:spcPts val="300"/>
              </a:spcAft>
            </a:pPr>
            <a:r>
              <a:rPr lang="en-US" sz="1600" smtClean="0">
                <a:latin typeface="Calibri" panose="020F0502020204030204" pitchFamily="34" charset="0"/>
              </a:rPr>
              <a:t>   </a:t>
            </a:r>
            <a:r>
              <a:rPr lang="en-US" sz="1600" smtClean="0">
                <a:solidFill>
                  <a:srgbClr val="FF0000"/>
                </a:solidFill>
                <a:latin typeface="Calibri" panose="020F0502020204030204" pitchFamily="34" charset="0"/>
              </a:rPr>
              <a:t>domain_error</a:t>
            </a:r>
            <a:r>
              <a:rPr lang="en-US" sz="1600" smtClean="0">
                <a:latin typeface="Calibri" panose="020F0502020204030204" pitchFamily="34" charset="0"/>
              </a:rPr>
              <a:t>	exception class to report domain errors</a:t>
            </a:r>
          </a:p>
          <a:p>
            <a:pPr>
              <a:spcBef>
                <a:spcPts val="300"/>
              </a:spcBef>
              <a:spcAft>
                <a:spcPts val="300"/>
              </a:spcAft>
            </a:pPr>
            <a:r>
              <a:rPr lang="en-US" sz="1600" smtClean="0">
                <a:latin typeface="Calibri" panose="020F0502020204030204" pitchFamily="34" charset="0"/>
              </a:rPr>
              <a:t>   </a:t>
            </a:r>
            <a:r>
              <a:rPr lang="en-US" sz="1600" smtClean="0">
                <a:solidFill>
                  <a:srgbClr val="FF0000"/>
                </a:solidFill>
                <a:latin typeface="Calibri" panose="020F0502020204030204" pitchFamily="34" charset="0"/>
              </a:rPr>
              <a:t>length_error</a:t>
            </a:r>
            <a:r>
              <a:rPr lang="en-US" sz="1600" smtClean="0">
                <a:latin typeface="Calibri" panose="020F0502020204030204" pitchFamily="34" charset="0"/>
              </a:rPr>
              <a:t>	exception class to report attempts to exceed maximum allowed size</a:t>
            </a:r>
          </a:p>
          <a:p>
            <a:pPr>
              <a:spcBef>
                <a:spcPts val="300"/>
              </a:spcBef>
              <a:spcAft>
                <a:spcPts val="300"/>
              </a:spcAft>
            </a:pPr>
            <a:r>
              <a:rPr lang="en-US" sz="1600" smtClean="0">
                <a:latin typeface="Calibri" panose="020F0502020204030204" pitchFamily="34" charset="0"/>
              </a:rPr>
              <a:t>   </a:t>
            </a:r>
            <a:r>
              <a:rPr lang="en-US" sz="1600" smtClean="0">
                <a:solidFill>
                  <a:srgbClr val="FF0000"/>
                </a:solidFill>
                <a:latin typeface="Calibri" panose="020F0502020204030204" pitchFamily="34" charset="0"/>
              </a:rPr>
              <a:t>out_of_range</a:t>
            </a:r>
            <a:r>
              <a:rPr lang="en-US" sz="1600" smtClean="0">
                <a:latin typeface="Calibri" panose="020F0502020204030204" pitchFamily="34" charset="0"/>
              </a:rPr>
              <a:t>	exception class to report arguments outside of expected range</a:t>
            </a:r>
          </a:p>
          <a:p>
            <a:pPr>
              <a:spcBef>
                <a:spcPts val="300"/>
              </a:spcBef>
              <a:spcAft>
                <a:spcPts val="300"/>
              </a:spcAft>
            </a:pPr>
            <a:endParaRPr lang="en-US" sz="1600" smtClean="0">
              <a:latin typeface="Calibri" panose="020F0502020204030204" pitchFamily="34" charset="0"/>
            </a:endParaRPr>
          </a:p>
          <a:p>
            <a:pPr>
              <a:spcBef>
                <a:spcPts val="300"/>
              </a:spcBef>
              <a:spcAft>
                <a:spcPts val="300"/>
              </a:spcAft>
            </a:pPr>
            <a:r>
              <a:rPr lang="en-US" sz="1600" b="1" smtClean="0">
                <a:solidFill>
                  <a:srgbClr val="0000FF"/>
                </a:solidFill>
                <a:latin typeface="Calibri" panose="020F0502020204030204" pitchFamily="34" charset="0"/>
              </a:rPr>
              <a:t>runtime_error</a:t>
            </a:r>
            <a:r>
              <a:rPr lang="en-US" sz="1600" smtClean="0">
                <a:latin typeface="Calibri" panose="020F0502020204030204" pitchFamily="34" charset="0"/>
              </a:rPr>
              <a:t>	exception class to indicate conditions only detectable at run time</a:t>
            </a:r>
          </a:p>
          <a:p>
            <a:pPr>
              <a:spcBef>
                <a:spcPts val="300"/>
              </a:spcBef>
              <a:spcAft>
                <a:spcPts val="300"/>
              </a:spcAft>
            </a:pPr>
            <a:r>
              <a:rPr lang="en-US" sz="1600" smtClean="0">
                <a:latin typeface="Calibri" panose="020F0502020204030204" pitchFamily="34" charset="0"/>
              </a:rPr>
              <a:t>   </a:t>
            </a:r>
            <a:r>
              <a:rPr lang="en-US" sz="1600" smtClean="0">
                <a:solidFill>
                  <a:srgbClr val="FF0000"/>
                </a:solidFill>
                <a:latin typeface="Calibri" panose="020F0502020204030204" pitchFamily="34" charset="0"/>
              </a:rPr>
              <a:t>range_error</a:t>
            </a:r>
            <a:r>
              <a:rPr lang="en-US" sz="1600" smtClean="0">
                <a:latin typeface="Calibri" panose="020F0502020204030204" pitchFamily="34" charset="0"/>
              </a:rPr>
              <a:t>	exception class to report range errors in internal computations</a:t>
            </a:r>
          </a:p>
          <a:p>
            <a:pPr>
              <a:spcBef>
                <a:spcPts val="300"/>
              </a:spcBef>
              <a:spcAft>
                <a:spcPts val="300"/>
              </a:spcAft>
            </a:pPr>
            <a:r>
              <a:rPr lang="en-US" sz="1600" smtClean="0">
                <a:latin typeface="Calibri" panose="020F0502020204030204" pitchFamily="34" charset="0"/>
              </a:rPr>
              <a:t>   </a:t>
            </a:r>
            <a:r>
              <a:rPr lang="en-US" sz="1600" smtClean="0">
                <a:solidFill>
                  <a:srgbClr val="FF0000"/>
                </a:solidFill>
                <a:latin typeface="Calibri" panose="020F0502020204030204" pitchFamily="34" charset="0"/>
              </a:rPr>
              <a:t>overflow_error</a:t>
            </a:r>
            <a:r>
              <a:rPr lang="en-US" sz="1600" smtClean="0">
                <a:latin typeface="Calibri" panose="020F0502020204030204" pitchFamily="34" charset="0"/>
              </a:rPr>
              <a:t>	exception class to report arithmetic overflows</a:t>
            </a:r>
          </a:p>
          <a:p>
            <a:pPr>
              <a:spcBef>
                <a:spcPts val="300"/>
              </a:spcBef>
              <a:spcAft>
                <a:spcPts val="300"/>
              </a:spcAft>
            </a:pPr>
            <a:r>
              <a:rPr lang="en-US" sz="1600" smtClean="0">
                <a:latin typeface="Calibri" panose="020F0502020204030204" pitchFamily="34" charset="0"/>
              </a:rPr>
              <a:t>   </a:t>
            </a:r>
            <a:r>
              <a:rPr lang="en-US" sz="1600" smtClean="0">
                <a:solidFill>
                  <a:srgbClr val="FF0000"/>
                </a:solidFill>
                <a:latin typeface="Calibri" panose="020F0502020204030204" pitchFamily="34" charset="0"/>
              </a:rPr>
              <a:t>underflow_error</a:t>
            </a:r>
            <a:r>
              <a:rPr lang="en-US" sz="1600" smtClean="0">
                <a:latin typeface="Calibri" panose="020F0502020204030204" pitchFamily="34" charset="0"/>
              </a:rPr>
              <a:t>	exception class to report arithmetic underflows</a:t>
            </a:r>
            <a:endParaRPr lang="en-US" sz="1600">
              <a:latin typeface="Calibri" panose="020F0502020204030204" pitchFamily="34" charset="0"/>
            </a:endParaRPr>
          </a:p>
          <a:p>
            <a:pPr>
              <a:spcBef>
                <a:spcPts val="300"/>
              </a:spcBef>
              <a:spcAft>
                <a:spcPts val="300"/>
              </a:spcAft>
            </a:pPr>
            <a:endParaRPr lang="en-US" sz="1400" smtClean="0"/>
          </a:p>
        </p:txBody>
      </p:sp>
    </p:spTree>
    <p:extLst>
      <p:ext uri="{BB962C8B-B14F-4D97-AF65-F5344CB8AC3E}">
        <p14:creationId xmlns:p14="http://schemas.microsoft.com/office/powerpoint/2010/main" val="922606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17.2  Example: Attempt to Divide by Zero (cont.)</a:t>
            </a:r>
            <a:endParaRPr lang="en-US" sz="2400" dirty="0" smtClean="0"/>
          </a:p>
        </p:txBody>
      </p:sp>
      <p:sp>
        <p:nvSpPr>
          <p:cNvPr id="18435" name="Text Placeholder 2"/>
          <p:cNvSpPr>
            <a:spLocks noGrp="1"/>
          </p:cNvSpPr>
          <p:nvPr>
            <p:ph type="body" idx="1"/>
          </p:nvPr>
        </p:nvSpPr>
        <p:spPr/>
        <p:txBody>
          <a:bodyPr/>
          <a:lstStyle/>
          <a:p>
            <a:r>
              <a:rPr lang="en-US" altLang="en-US" smtClean="0"/>
              <a:t>In this example, we define a function named quotient that receives two integers input by the user and divides its first int parameter by its second int parameter.</a:t>
            </a:r>
          </a:p>
          <a:p>
            <a:r>
              <a:rPr lang="en-US" altLang="en-US" smtClean="0"/>
              <a:t>Before performing the division, the function casts the first int parameter’s value to type double.</a:t>
            </a:r>
          </a:p>
          <a:p>
            <a:r>
              <a:rPr lang="en-US" altLang="en-US" smtClean="0"/>
              <a:t>Then, the second int parameter’s value is </a:t>
            </a:r>
            <a:r>
              <a:rPr lang="en-US" altLang="en-US" smtClean="0">
                <a:solidFill>
                  <a:srgbClr val="FF0000"/>
                </a:solidFill>
              </a:rPr>
              <a:t>promoted</a:t>
            </a:r>
            <a:r>
              <a:rPr lang="en-US" altLang="en-US" smtClean="0"/>
              <a:t> to type double for the calculation.</a:t>
            </a:r>
          </a:p>
          <a:p>
            <a:r>
              <a:rPr lang="en-US" altLang="en-US" smtClean="0"/>
              <a:t>So function quotient actually performs the division using two double values and returns a double result. </a:t>
            </a:r>
          </a:p>
        </p:txBody>
      </p:sp>
      <p:sp>
        <p:nvSpPr>
          <p:cNvPr id="2150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17.10  Standard Library Exception Hierarchy (cont.)</a:t>
            </a:r>
            <a:endParaRPr lang="en-US" sz="2400" dirty="0" smtClean="0"/>
          </a:p>
        </p:txBody>
      </p:sp>
      <p:sp>
        <p:nvSpPr>
          <p:cNvPr id="99331" name="Text Placeholder 2"/>
          <p:cNvSpPr>
            <a:spLocks noGrp="1"/>
          </p:cNvSpPr>
          <p:nvPr>
            <p:ph type="body" idx="1"/>
          </p:nvPr>
        </p:nvSpPr>
        <p:spPr/>
        <p:txBody>
          <a:bodyPr/>
          <a:lstStyle/>
          <a:p>
            <a:r>
              <a:rPr lang="en-US" altLang="en-US" smtClean="0"/>
              <a:t>Immediate derived classes of </a:t>
            </a:r>
            <a:r>
              <a:rPr lang="en-US" altLang="en-US" smtClean="0">
                <a:solidFill>
                  <a:srgbClr val="FF0000"/>
                </a:solidFill>
              </a:rPr>
              <a:t>base-class exception </a:t>
            </a:r>
            <a:r>
              <a:rPr lang="en-US" altLang="en-US" smtClean="0"/>
              <a:t>include </a:t>
            </a:r>
            <a:r>
              <a:rPr lang="en-US" altLang="en-US" smtClean="0">
                <a:solidFill>
                  <a:srgbClr val="0000FF"/>
                </a:solidFill>
              </a:rPr>
              <a:t>runtime_error</a:t>
            </a:r>
            <a:r>
              <a:rPr lang="en-US" altLang="en-US" smtClean="0"/>
              <a:t> and </a:t>
            </a:r>
            <a:r>
              <a:rPr lang="en-US" altLang="en-US" smtClean="0">
                <a:solidFill>
                  <a:srgbClr val="0000FF"/>
                </a:solidFill>
              </a:rPr>
              <a:t>logic_error</a:t>
            </a:r>
            <a:r>
              <a:rPr lang="en-US" altLang="en-US" smtClean="0"/>
              <a:t> (both defined in header </a:t>
            </a:r>
            <a:r>
              <a:rPr lang="en-US" altLang="en-US" smtClean="0">
                <a:solidFill>
                  <a:srgbClr val="0000FF"/>
                </a:solidFill>
              </a:rPr>
              <a:t>&lt;stdexcept&gt;</a:t>
            </a:r>
            <a:r>
              <a:rPr lang="en-US" altLang="en-US" smtClean="0"/>
              <a:t>), each of which has several derived classes.</a:t>
            </a:r>
          </a:p>
          <a:p>
            <a:r>
              <a:rPr lang="en-US" altLang="en-US" smtClean="0"/>
              <a:t>Also derived from </a:t>
            </a:r>
            <a:r>
              <a:rPr lang="en-US" altLang="en-US" smtClean="0">
                <a:solidFill>
                  <a:srgbClr val="FF0000"/>
                </a:solidFill>
              </a:rPr>
              <a:t>exception</a:t>
            </a:r>
            <a:r>
              <a:rPr lang="en-US" altLang="en-US" smtClean="0"/>
              <a:t> are the exceptions thrown by C++ operators:</a:t>
            </a:r>
          </a:p>
          <a:p>
            <a:pPr lvl="1"/>
            <a:r>
              <a:rPr lang="en-US" altLang="en-US" smtClean="0">
                <a:solidFill>
                  <a:srgbClr val="0000FF"/>
                </a:solidFill>
              </a:rPr>
              <a:t>bad_alloc</a:t>
            </a:r>
            <a:r>
              <a:rPr lang="en-US" altLang="en-US" smtClean="0"/>
              <a:t> 	is thrown by </a:t>
            </a:r>
            <a:r>
              <a:rPr lang="en-US" altLang="en-US" smtClean="0">
                <a:solidFill>
                  <a:srgbClr val="FF0000"/>
                </a:solidFill>
              </a:rPr>
              <a:t>new</a:t>
            </a:r>
            <a:r>
              <a:rPr lang="en-US" altLang="en-US" smtClean="0"/>
              <a:t> (Section 17.8), </a:t>
            </a:r>
          </a:p>
          <a:p>
            <a:pPr lvl="1"/>
            <a:r>
              <a:rPr lang="en-US" altLang="en-US" smtClean="0">
                <a:solidFill>
                  <a:srgbClr val="0000FF"/>
                </a:solidFill>
              </a:rPr>
              <a:t>bad_cast</a:t>
            </a:r>
            <a:r>
              <a:rPr lang="en-US" altLang="en-US" smtClean="0"/>
              <a:t> 		is thrown by </a:t>
            </a:r>
            <a:r>
              <a:rPr lang="en-US" altLang="en-US" smtClean="0">
                <a:solidFill>
                  <a:srgbClr val="FF0000"/>
                </a:solidFill>
              </a:rPr>
              <a:t>dynamic_cas</a:t>
            </a:r>
            <a:r>
              <a:rPr lang="en-US" altLang="en-US" smtClean="0"/>
              <a:t>t (Chapter 12) and </a:t>
            </a:r>
          </a:p>
          <a:p>
            <a:pPr lvl="1"/>
            <a:r>
              <a:rPr lang="en-US" altLang="en-US" smtClean="0">
                <a:solidFill>
                  <a:srgbClr val="0000FF"/>
                </a:solidFill>
              </a:rPr>
              <a:t>bad_typeid </a:t>
            </a:r>
            <a:r>
              <a:rPr lang="en-US" altLang="en-US" smtClean="0"/>
              <a:t>	is thrown by </a:t>
            </a:r>
            <a:r>
              <a:rPr lang="en-US" altLang="en-US" smtClean="0">
                <a:solidFill>
                  <a:srgbClr val="FF0000"/>
                </a:solidFill>
              </a:rPr>
              <a:t>typeid</a:t>
            </a:r>
            <a:r>
              <a:rPr lang="en-US" altLang="en-US" smtClean="0"/>
              <a:t> (Chapter 12).</a:t>
            </a:r>
          </a:p>
        </p:txBody>
      </p:sp>
      <p:sp>
        <p:nvSpPr>
          <p:cNvPr id="10752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cpphtp9_17_Exceptions_Page_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17.10  Standard Library Exception Hierarchy (cont.)</a:t>
            </a:r>
            <a:endParaRPr lang="en-US" sz="2400" dirty="0" smtClean="0"/>
          </a:p>
        </p:txBody>
      </p:sp>
      <p:sp>
        <p:nvSpPr>
          <p:cNvPr id="101379" name="Text Placeholder 2"/>
          <p:cNvSpPr>
            <a:spLocks noGrp="1"/>
          </p:cNvSpPr>
          <p:nvPr>
            <p:ph type="body" idx="1"/>
          </p:nvPr>
        </p:nvSpPr>
        <p:spPr/>
        <p:txBody>
          <a:bodyPr>
            <a:normAutofit fontScale="85000" lnSpcReduction="20000"/>
          </a:bodyPr>
          <a:lstStyle/>
          <a:p>
            <a:pPr>
              <a:lnSpc>
                <a:spcPct val="120000"/>
              </a:lnSpc>
            </a:pPr>
            <a:r>
              <a:rPr lang="en-US" altLang="en-US" smtClean="0"/>
              <a:t>Class </a:t>
            </a:r>
            <a:r>
              <a:rPr lang="en-US" altLang="en-US" smtClean="0">
                <a:solidFill>
                  <a:srgbClr val="0000FF"/>
                </a:solidFill>
              </a:rPr>
              <a:t>logic_erro</a:t>
            </a:r>
            <a:r>
              <a:rPr lang="en-US" altLang="en-US" smtClean="0"/>
              <a:t>r is the base class of several standard exception classes that indicate errors in program logic.</a:t>
            </a:r>
          </a:p>
          <a:p>
            <a:pPr lvl="1">
              <a:lnSpc>
                <a:spcPct val="120000"/>
              </a:lnSpc>
            </a:pPr>
            <a:r>
              <a:rPr lang="en-US" altLang="en-US" smtClean="0"/>
              <a:t>class </a:t>
            </a:r>
            <a:r>
              <a:rPr lang="en-US" altLang="en-US" b="1" smtClean="0">
                <a:solidFill>
                  <a:srgbClr val="0000FF"/>
                </a:solidFill>
              </a:rPr>
              <a:t>invalid_argument</a:t>
            </a:r>
            <a:r>
              <a:rPr lang="en-US" altLang="en-US" smtClean="0">
                <a:solidFill>
                  <a:srgbClr val="0000FF"/>
                </a:solidFill>
              </a:rPr>
              <a:t> </a:t>
            </a:r>
            <a:r>
              <a:rPr lang="en-US" altLang="en-US" smtClean="0"/>
              <a:t>indicates that a function received an invalid argument.</a:t>
            </a:r>
          </a:p>
          <a:p>
            <a:pPr lvl="1">
              <a:lnSpc>
                <a:spcPct val="120000"/>
              </a:lnSpc>
            </a:pPr>
            <a:r>
              <a:rPr lang="en-US" altLang="en-US" smtClean="0"/>
              <a:t>Proper coding can, of course, prevent invalid arguments from reaching a function. </a:t>
            </a:r>
          </a:p>
          <a:p>
            <a:pPr>
              <a:lnSpc>
                <a:spcPct val="120000"/>
              </a:lnSpc>
            </a:pPr>
            <a:r>
              <a:rPr lang="en-US" altLang="en-US" smtClean="0"/>
              <a:t>Class </a:t>
            </a:r>
            <a:r>
              <a:rPr lang="en-US" altLang="en-US" smtClean="0">
                <a:solidFill>
                  <a:srgbClr val="0000FF"/>
                </a:solidFill>
              </a:rPr>
              <a:t>length_erro</a:t>
            </a:r>
            <a:r>
              <a:rPr lang="en-US" altLang="en-US" smtClean="0"/>
              <a:t>r indicates that a length larger than the maximum size allowed for the object being manipulated was used for that object.</a:t>
            </a:r>
          </a:p>
          <a:p>
            <a:pPr>
              <a:lnSpc>
                <a:spcPct val="120000"/>
              </a:lnSpc>
            </a:pPr>
            <a:r>
              <a:rPr lang="en-US" altLang="en-US" smtClean="0"/>
              <a:t>Class </a:t>
            </a:r>
            <a:r>
              <a:rPr lang="en-US" altLang="en-US" smtClean="0">
                <a:solidFill>
                  <a:srgbClr val="0000FF"/>
                </a:solidFill>
              </a:rPr>
              <a:t>out_of_range</a:t>
            </a:r>
            <a:r>
              <a:rPr lang="en-US" altLang="en-US" smtClean="0"/>
              <a:t> indicates that a value, such as a subscript into an array, exceeded its allowed range of values.</a:t>
            </a:r>
          </a:p>
        </p:txBody>
      </p:sp>
      <p:sp>
        <p:nvSpPr>
          <p:cNvPr id="10957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17.10  Standard Library Exception Hierarchy (cont.)</a:t>
            </a:r>
            <a:endParaRPr lang="en-US" sz="2400" dirty="0" smtClean="0"/>
          </a:p>
        </p:txBody>
      </p:sp>
      <p:sp>
        <p:nvSpPr>
          <p:cNvPr id="102403" name="Text Placeholder 2"/>
          <p:cNvSpPr>
            <a:spLocks noGrp="1"/>
          </p:cNvSpPr>
          <p:nvPr>
            <p:ph type="body" idx="1"/>
          </p:nvPr>
        </p:nvSpPr>
        <p:spPr/>
        <p:txBody>
          <a:bodyPr/>
          <a:lstStyle/>
          <a:p>
            <a:r>
              <a:rPr lang="en-US" altLang="en-US" smtClean="0"/>
              <a:t>Class </a:t>
            </a:r>
            <a:r>
              <a:rPr lang="en-US" altLang="en-US" smtClean="0">
                <a:solidFill>
                  <a:srgbClr val="0000FF"/>
                </a:solidFill>
              </a:rPr>
              <a:t>runtime_error</a:t>
            </a:r>
            <a:r>
              <a:rPr lang="en-US" altLang="en-US" smtClean="0"/>
              <a:t>, which we used briefly in Section 17.4, is the base class of several other standard exception classes that indicate execution-time errors.</a:t>
            </a:r>
          </a:p>
          <a:p>
            <a:pPr lvl="1"/>
            <a:r>
              <a:rPr lang="en-US" altLang="en-US" smtClean="0"/>
              <a:t>class </a:t>
            </a:r>
            <a:r>
              <a:rPr lang="en-US" altLang="en-US" smtClean="0">
                <a:solidFill>
                  <a:srgbClr val="0000FF"/>
                </a:solidFill>
              </a:rPr>
              <a:t>overflow_error</a:t>
            </a:r>
            <a:r>
              <a:rPr lang="en-US" altLang="en-US" smtClean="0"/>
              <a:t> describes an arithmetic overflow error (i.e., the result of an arithmetic operation is larger than the largest number that can be stored in the computer)</a:t>
            </a:r>
          </a:p>
          <a:p>
            <a:pPr lvl="1"/>
            <a:r>
              <a:rPr lang="en-US" altLang="en-US" smtClean="0"/>
              <a:t>class </a:t>
            </a:r>
            <a:r>
              <a:rPr lang="en-US" altLang="en-US" smtClean="0">
                <a:solidFill>
                  <a:srgbClr val="0000FF"/>
                </a:solidFill>
              </a:rPr>
              <a:t>underflow_error</a:t>
            </a:r>
            <a:r>
              <a:rPr lang="en-US" altLang="en-US" smtClean="0"/>
              <a:t> describes an arithmetic underflow error (i.e., the result of an arithmetic operation is smaller than the smallest number that can be stored in the computer).</a:t>
            </a:r>
          </a:p>
        </p:txBody>
      </p:sp>
      <p:sp>
        <p:nvSpPr>
          <p:cNvPr id="11059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descr="cpphtp9_17_Exceptions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cpphtp9_17_Exceptions_Page_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flipH="1" flipV="1">
            <a:off x="4419600" y="3124200"/>
            <a:ext cx="76200" cy="1752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cpphtp9_17_Exceptions_Page_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cpphtp9_17_Exceptions_Page_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WikiEditForm</Display>
  <Edit>WikiEditForm</Edit>
  <New>WikiEditForm</New>
</FormTemplates>
</file>

<file path=customXml/item2.xml><?xml version="1.0" encoding="utf-8"?>
<ct:contentTypeSchema xmlns:ct="http://schemas.microsoft.com/office/2006/metadata/contentType" xmlns:ma="http://schemas.microsoft.com/office/2006/metadata/properties/metaAttributes" ct:_="" ma:_="" ma:contentTypeName="Wiki Page" ma:contentTypeID="0x01010800C661CDCFE8494F4E9AB730BE44130AE2" ma:contentTypeVersion="1" ma:contentTypeDescription="Create a new wiki page." ma:contentTypeScope="" ma:versionID="ac3f0c655fe2ae58085a4548e8dc0796">
  <xsd:schema xmlns:xsd="http://www.w3.org/2001/XMLSchema" xmlns:xs="http://www.w3.org/2001/XMLSchema" xmlns:p="http://schemas.microsoft.com/office/2006/metadata/properties" xmlns:ns1="http://schemas.microsoft.com/sharepoint/v3" xmlns:ns2="e5222bea-0a0f-4f8c-b9f7-21e1ae72cb64" targetNamespace="http://schemas.microsoft.com/office/2006/metadata/properties" ma:root="true" ma:fieldsID="35dc98d1b06bd8f9f810fb7c0d70b157" ns1:_="" ns2:_="">
    <xsd:import namespace="http://schemas.microsoft.com/sharepoint/v3"/>
    <xsd:import namespace="e5222bea-0a0f-4f8c-b9f7-21e1ae72cb64"/>
    <xsd:element name="properties">
      <xsd:complexType>
        <xsd:sequence>
          <xsd:element name="documentManagement">
            <xsd:complexType>
              <xsd:all>
                <xsd:element ref="ns1:WikiField"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WikiField" ma:index="7" nillable="true" ma:displayName="Wiki Content" ma:internalName="WikiField">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222bea-0a0f-4f8c-b9f7-21e1ae72cb6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WikiField xmlns="http://schemas.microsoft.com/sharepoint/v3"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4413F79-5AF5-4D86-B70A-285367DF2BDD}">
  <ds:schemaRefs>
    <ds:schemaRef ds:uri="http://schemas.microsoft.com/sharepoint/v3/contenttype/forms"/>
  </ds:schemaRefs>
</ds:datastoreItem>
</file>

<file path=customXml/itemProps2.xml><?xml version="1.0" encoding="utf-8"?>
<ds:datastoreItem xmlns:ds="http://schemas.openxmlformats.org/officeDocument/2006/customXml" ds:itemID="{15E52FAB-C4F0-4396-A97E-64B2C3A2E0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222bea-0a0f-4f8c-b9f7-21e1ae72cb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44DF7B-F0C3-4EAC-AE46-CF268F1905AE}">
  <ds:schemaRefs>
    <ds:schemaRef ds:uri="http://schemas.openxmlformats.org/package/2006/metadata/core-properties"/>
    <ds:schemaRef ds:uri="e5222bea-0a0f-4f8c-b9f7-21e1ae72cb64"/>
    <ds:schemaRef ds:uri="http://purl.org/dc/dcmitype/"/>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microsoft.com/sharepoint/v3"/>
    <ds:schemaRef ds:uri="http://purl.org/dc/elements/1.1/"/>
  </ds:schemaRefs>
</ds:datastoreItem>
</file>

<file path=customXml/itemProps4.xml><?xml version="1.0" encoding="utf-8"?>
<ds:datastoreItem xmlns:ds="http://schemas.openxmlformats.org/officeDocument/2006/customXml" ds:itemID="{617B5690-AF02-4454-824A-9F2D12FCA4AD}">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DeitelPowerPointTemplate</Template>
  <TotalTime>2515</TotalTime>
  <Words>4736</Words>
  <Application>Microsoft Office PowerPoint</Application>
  <PresentationFormat>On-screen Show (4:3)</PresentationFormat>
  <Paragraphs>381</Paragraphs>
  <Slides>97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Arial</vt:lpstr>
      <vt:lpstr>Calibri</vt:lpstr>
      <vt:lpstr>Consolas</vt:lpstr>
      <vt:lpstr>Goudy Sans Medium</vt:lpstr>
      <vt:lpstr>Lucida Sans Unicode</vt:lpstr>
      <vt:lpstr>Verdana</vt:lpstr>
      <vt:lpstr>Wingdings</vt:lpstr>
      <vt:lpstr>Wingdings 2</vt:lpstr>
      <vt:lpstr>Wingdings 3</vt:lpstr>
      <vt:lpstr>Concourse</vt:lpstr>
      <vt:lpstr>Chapter 17 Exception Handling:  A Deeper Look</vt:lpstr>
      <vt:lpstr>PowerPoint Presentation</vt:lpstr>
      <vt:lpstr>PowerPoint Presentation</vt:lpstr>
      <vt:lpstr>17.1  Introduction</vt:lpstr>
      <vt:lpstr>PowerPoint Presentation</vt:lpstr>
      <vt:lpstr>PowerPoint Presentation</vt:lpstr>
      <vt:lpstr>PowerPoint Presentation</vt:lpstr>
      <vt:lpstr>17.2  Example: Handling an Attempt to Divide by Zero</vt:lpstr>
      <vt:lpstr>17.2  Example: Attempt to Divide by Zero (cont.)</vt:lpstr>
      <vt:lpstr>17.2  Example: Attempt to Divide by Zero (cont.)</vt:lpstr>
      <vt:lpstr>17.2  Example: Attempt to Divide by Zero (cont.)</vt:lpstr>
      <vt:lpstr>17.2  Example: Attempt to Divide by Zero (cont.)</vt:lpstr>
      <vt:lpstr>17.2  Example: Attempt to Divide by Zero (cont.)</vt:lpstr>
      <vt:lpstr>PowerPoint Presentation</vt:lpstr>
      <vt:lpstr>17.2  Example: Attempt to Divide by Zero (cont.)</vt:lpstr>
      <vt:lpstr>PowerPoint Presentation</vt:lpstr>
      <vt:lpstr>PowerPoint Presentation</vt:lpstr>
      <vt:lpstr>PowerPoint Presentation</vt:lpstr>
      <vt:lpstr>17.2  Example: Attempt to Divide by Zero (cont.)</vt:lpstr>
      <vt:lpstr>PowerPoint Presentation</vt:lpstr>
      <vt:lpstr>17.2  Example: Attempt to Divide by Zero (cont.)</vt:lpstr>
      <vt:lpstr>17.2  Example: Attempt to Divide by Zero (cont.)</vt:lpstr>
      <vt:lpstr>PowerPoint Presentation</vt:lpstr>
      <vt:lpstr>PowerPoint Presentation</vt:lpstr>
      <vt:lpstr>PowerPoint Presentation</vt:lpstr>
      <vt:lpstr>17.2  Example: Attempt to Divide by Zero (cont.)</vt:lpstr>
      <vt:lpstr>17.2  Example: Attempt to Divide by Zero (cont.)</vt:lpstr>
      <vt:lpstr>PowerPoint Presentation</vt:lpstr>
      <vt:lpstr>PowerPoint Presentation</vt:lpstr>
      <vt:lpstr>17.2  Example: Attempt to Divide by Zero (cont.)</vt:lpstr>
      <vt:lpstr>17.2  Example: Attempt to Divide by Zero (cont.)</vt:lpstr>
      <vt:lpstr>PowerPoint Presentation</vt:lpstr>
      <vt:lpstr>17.2  Example: Attempt to Divide by Zero (cont.)</vt:lpstr>
      <vt:lpstr>PowerPoint Presentation</vt:lpstr>
      <vt:lpstr>17.3  Rethrowing an Exception</vt:lpstr>
      <vt:lpstr>PowerPoint Presentation</vt:lpstr>
      <vt:lpstr>17.3  Rethrowing an Exception (cont.)</vt:lpstr>
      <vt:lpstr>PowerPoint Presentation</vt:lpstr>
      <vt:lpstr>PowerPoint Presentation</vt:lpstr>
      <vt:lpstr>PowerPoint Presentation</vt:lpstr>
      <vt:lpstr>17.4  Stack Unwinding</vt:lpstr>
      <vt:lpstr>PowerPoint Presentation</vt:lpstr>
      <vt:lpstr>PowerPoint Presentation</vt:lpstr>
      <vt:lpstr>PowerPoint Presentation</vt:lpstr>
      <vt:lpstr>17.4  Stack Unwinding (cont.)</vt:lpstr>
      <vt:lpstr>17.5  When to Use Exception Handling</vt:lpstr>
      <vt:lpstr>PowerPoint Presentation</vt:lpstr>
      <vt:lpstr>PowerPoint Presentation</vt:lpstr>
      <vt:lpstr>17.5  When to Use Exception Handling (cont.)</vt:lpstr>
      <vt:lpstr>PowerPoint Presentation</vt:lpstr>
      <vt:lpstr>17.5  When to Use Exception Handling (cont.)</vt:lpstr>
      <vt:lpstr>17.5  When to Use Exception Handling (cont.)</vt:lpstr>
      <vt:lpstr>17.6  Constructors, Destructors and Exception Handling</vt:lpstr>
      <vt:lpstr>17.6  Constructors, Destructors and Exception Handling (cont.)</vt:lpstr>
      <vt:lpstr>PowerPoint Presentation</vt:lpstr>
      <vt:lpstr>PowerPoint Presentation</vt:lpstr>
      <vt:lpstr>17.6  Constructors, Destructors and Exception Handling (cont.)</vt:lpstr>
      <vt:lpstr>PowerPoint Presentation</vt:lpstr>
      <vt:lpstr>PowerPoint Presentation</vt:lpstr>
      <vt:lpstr>17.6  Constructors, Destructors and Exception Handling (cont.)</vt:lpstr>
      <vt:lpstr>17.7  Exceptions and Inheritance</vt:lpstr>
      <vt:lpstr>PowerPoint Presentation</vt:lpstr>
      <vt:lpstr>17.8  Processing new Failures</vt:lpstr>
      <vt:lpstr>17.8  Processing new Failures (cont.)</vt:lpstr>
      <vt:lpstr>17.8  Processing new Failures (cont.)</vt:lpstr>
      <vt:lpstr>PowerPoint Presentation</vt:lpstr>
      <vt:lpstr>PowerPoint Presentation</vt:lpstr>
      <vt:lpstr>17.8  Processing new Failures (cont.)</vt:lpstr>
      <vt:lpstr>PowerPoint Presentation</vt:lpstr>
      <vt:lpstr>17.8  Processing new Failures (cont.)</vt:lpstr>
      <vt:lpstr>17.8  Processing new Failures (cont.)</vt:lpstr>
      <vt:lpstr>PowerPoint Presentation</vt:lpstr>
      <vt:lpstr>PowerPoint Presentation</vt:lpstr>
      <vt:lpstr>17.9  Class unique_ptr and Dynamic Memory Allocation</vt:lpstr>
      <vt:lpstr>17.9  Class unique_ptr and Dynamic Memory Allocation (cont.)</vt:lpstr>
      <vt:lpstr>PowerPoint Presentation</vt:lpstr>
      <vt:lpstr>PowerPoint Presentation</vt:lpstr>
      <vt:lpstr>PowerPoint Presentation</vt:lpstr>
      <vt:lpstr>PowerPoint Presentation</vt:lpstr>
      <vt:lpstr>PowerPoint Presentation</vt:lpstr>
      <vt:lpstr>17.9  Class unique_ptr and Dynamic Memory Allocation (cont.)</vt:lpstr>
      <vt:lpstr>17.9  Class unique_ptr and Dynamic Memory Allocation (cont.)</vt:lpstr>
      <vt:lpstr>17.9  Class unique_ptr and Dynamic Memory Allocation (cont.)</vt:lpstr>
      <vt:lpstr>17.9  Class unique_ptr and Dynamic Memory Allocation (cont.)</vt:lpstr>
      <vt:lpstr>17.9  Class unique_ptr and Dynamic Memory Allocation (cont.)</vt:lpstr>
      <vt:lpstr>Class unique_ptr Code Examples</vt:lpstr>
      <vt:lpstr>17.10  Standard Library Exception Hierarchy</vt:lpstr>
      <vt:lpstr>PowerPoint Presentation</vt:lpstr>
      <vt:lpstr>PowerPoint Presentation</vt:lpstr>
      <vt:lpstr>17.10  Standard Library Exception Hierarchy (cont.)</vt:lpstr>
      <vt:lpstr>PowerPoint Presentation</vt:lpstr>
      <vt:lpstr>17.10  Standard Library Exception Hierarchy (cont.)</vt:lpstr>
      <vt:lpstr>17.10  Standard Library Exception Hierarchy (cont.)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Exception Handling</dc:title>
  <dc:creator>Windows User</dc:creator>
  <cp:lastModifiedBy>jack wilson</cp:lastModifiedBy>
  <cp:revision>69</cp:revision>
  <cp:lastPrinted>2016-03-22T17:47:25Z</cp:lastPrinted>
  <dcterms:created xsi:type="dcterms:W3CDTF">2009-10-06T21:02:34Z</dcterms:created>
  <dcterms:modified xsi:type="dcterms:W3CDTF">2016-03-30T21:26:23Z</dcterms:modified>
</cp:coreProperties>
</file>